
<file path=[Content_Types].xml><?xml version="1.0" encoding="utf-8"?>
<Types xmlns="http://schemas.openxmlformats.org/package/2006/content-types"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5" r:id="rId1"/>
  </p:sldMasterIdLst>
  <p:notesMasterIdLst>
    <p:notesMasterId r:id="rId12"/>
  </p:notesMasterIdLst>
  <p:handoutMasterIdLst>
    <p:handoutMasterId r:id="rId13"/>
  </p:handoutMasterIdLst>
  <p:sldIdLst>
    <p:sldId id="283" r:id="rId2"/>
    <p:sldId id="295" r:id="rId3"/>
    <p:sldId id="301" r:id="rId4"/>
    <p:sldId id="297" r:id="rId5"/>
    <p:sldId id="293" r:id="rId6"/>
    <p:sldId id="298" r:id="rId7"/>
    <p:sldId id="299" r:id="rId8"/>
    <p:sldId id="300" r:id="rId9"/>
    <p:sldId id="294" r:id="rId10"/>
    <p:sldId id="290" r:id="rId11"/>
  </p:sldIdLst>
  <p:sldSz cx="12192000" cy="6858000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pun shah" initials="Ns" lastIdx="1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9D7B"/>
    <a:srgbClr val="164E95"/>
    <a:srgbClr val="103F7C"/>
    <a:srgbClr val="4D84BC"/>
    <a:srgbClr val="112248"/>
    <a:srgbClr val="1AA4AD"/>
    <a:srgbClr val="7F7F7F"/>
    <a:srgbClr val="1957A3"/>
    <a:srgbClr val="44546A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39" autoAdjust="0"/>
    <p:restoredTop sz="88330" autoAdjust="0"/>
  </p:normalViewPr>
  <p:slideViewPr>
    <p:cSldViewPr snapToGrid="0">
      <p:cViewPr varScale="1">
        <p:scale>
          <a:sx n="66" d="100"/>
          <a:sy n="66" d="100"/>
        </p:scale>
        <p:origin x="618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3" d="100"/>
          <a:sy n="63" d="100"/>
        </p:scale>
        <p:origin x="32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00D0C58A-ACFB-4D20-B891-A38D9900C5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B5B43E6-80C2-448E-BD19-DD548ED9E7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801323-6408-4731-B77A-13E90F2C2B3A}" type="datetimeFigureOut">
              <a:rPr lang="en-US" smtClean="0"/>
              <a:t>8/6/2018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FF50738-2227-47D9-8AAF-C6D5464B21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DC4654F-921C-4652-BAEF-974467DE114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4E94FC-97BB-41B1-9FDB-EF8977F3B8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2273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wm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6B693F-9D0B-4463-AC23-DEAE4D5CFFB6}" type="datetimeFigureOut">
              <a:rPr lang="en-US" smtClean="0"/>
              <a:t>8/6/2018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84A1B-0C91-4489-B351-1870C6B365D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1322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I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84A1B-0C91-4489-B351-1870C6B365D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863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84A1B-0C91-4489-B351-1870C6B365D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244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84A1B-0C91-4489-B351-1870C6B365D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732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84A1B-0C91-4489-B351-1870C6B365D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270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84A1B-0C91-4489-B351-1870C6B365D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236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84A1B-0C91-4489-B351-1870C6B365D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66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LatentView/" TargetMode="External"/><Relationship Id="rId7" Type="http://schemas.openxmlformats.org/officeDocument/2006/relationships/hyperlink" Target="https://www.latentview.com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www.latentview.com/blog/" TargetMode="External"/><Relationship Id="rId5" Type="http://schemas.openxmlformats.org/officeDocument/2006/relationships/hyperlink" Target="https://www.linkedin.com/company/latentview" TargetMode="External"/><Relationship Id="rId4" Type="http://schemas.openxmlformats.org/officeDocument/2006/relationships/hyperlink" Target="https://twitter.com/latentview?lang=en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Same Side Corner Rectangle 5"/>
          <p:cNvSpPr/>
          <p:nvPr userDrawn="1"/>
        </p:nvSpPr>
        <p:spPr>
          <a:xfrm>
            <a:off x="0" y="0"/>
            <a:ext cx="12192000" cy="4611584"/>
          </a:xfrm>
          <a:prstGeom prst="round2SameRect">
            <a:avLst>
              <a:gd name="adj1" fmla="val 0"/>
              <a:gd name="adj2" fmla="val 0"/>
            </a:avLst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821346" y="960009"/>
            <a:ext cx="3879577" cy="618564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4BE69B08-3482-49FC-A617-0DB4DAC84B53}"/>
              </a:ext>
            </a:extLst>
          </p:cNvPr>
          <p:cNvSpPr/>
          <p:nvPr userDrawn="1"/>
        </p:nvSpPr>
        <p:spPr>
          <a:xfrm>
            <a:off x="0" y="4611584"/>
            <a:ext cx="12192000" cy="22464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09C81C4B-C5DA-4899-A75E-9654BAB68B9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500" y="4522684"/>
            <a:ext cx="3129501" cy="2212918"/>
          </a:xfrm>
          <a:prstGeom prst="rect">
            <a:avLst/>
          </a:prstGeom>
        </p:spPr>
      </p:pic>
      <p:sp>
        <p:nvSpPr>
          <p:cNvPr id="10" name="Content Placeholder 59">
            <a:extLst>
              <a:ext uri="{FF2B5EF4-FFF2-40B4-BE49-F238E27FC236}">
                <a16:creationId xmlns="" xmlns:a16="http://schemas.microsoft.com/office/drawing/2014/main" id="{5B0B0397-412B-4B04-A5E8-7B4CD5A1C0EE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21346" y="2127612"/>
            <a:ext cx="4254313" cy="457200"/>
          </a:xfrm>
        </p:spPr>
        <p:txBody>
          <a:bodyPr anchor="ctr"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Content Placeholder 59">
            <a:extLst>
              <a:ext uri="{FF2B5EF4-FFF2-40B4-BE49-F238E27FC236}">
                <a16:creationId xmlns=""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343" y="2562351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Designation</a:t>
            </a:r>
          </a:p>
        </p:txBody>
      </p:sp>
      <p:sp>
        <p:nvSpPr>
          <p:cNvPr id="8" name="Content Placeholder 59">
            <a:extLst>
              <a:ext uri="{FF2B5EF4-FFF2-40B4-BE49-F238E27FC236}">
                <a16:creationId xmlns="" xmlns:a16="http://schemas.microsoft.com/office/drawing/2014/main" id="{359C7133-707C-454A-9CAC-5B147D950A9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1343" y="4095726"/>
            <a:ext cx="2637248" cy="426958"/>
          </a:xfrm>
        </p:spPr>
        <p:txBody>
          <a:bodyPr anchor="ctr"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412485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B17655-7070-40F5-8DCF-A8D75231D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7DE74A2D-83BB-441E-9221-A853A7C34EAB}"/>
              </a:ext>
            </a:extLst>
          </p:cNvPr>
          <p:cNvSpPr txBox="1">
            <a:spLocks/>
          </p:cNvSpPr>
          <p:nvPr userDrawn="1"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5702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7DE74A2D-83BB-441E-9221-A853A7C34EAB}"/>
              </a:ext>
            </a:extLst>
          </p:cNvPr>
          <p:cNvSpPr txBox="1">
            <a:spLocks/>
          </p:cNvSpPr>
          <p:nvPr userDrawn="1"/>
        </p:nvSpPr>
        <p:spPr>
          <a:xfrm>
            <a:off x="72564" y="6527800"/>
            <a:ext cx="274864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itle 26">
            <a:extLst>
              <a:ext uri="{FF2B5EF4-FFF2-40B4-BE49-F238E27FC236}">
                <a16:creationId xmlns="" xmlns:a16="http://schemas.microsoft.com/office/drawing/2014/main" id="{9E7EBA95-D0B0-4EA6-8151-B221D815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9"/>
            <a:ext cx="10940304" cy="408349"/>
          </a:xfrm>
        </p:spPr>
        <p:txBody>
          <a:bodyPr/>
          <a:lstStyle/>
          <a:p>
            <a:r>
              <a:rPr lang="en-US" dirty="0"/>
              <a:t>Brand Colors</a:t>
            </a:r>
          </a:p>
        </p:txBody>
      </p:sp>
      <p:sp>
        <p:nvSpPr>
          <p:cNvPr id="6" name="Title 4">
            <a:extLst>
              <a:ext uri="{FF2B5EF4-FFF2-40B4-BE49-F238E27FC236}">
                <a16:creationId xmlns="" xmlns:a16="http://schemas.microsoft.com/office/drawing/2014/main" id="{8C19F0BD-CBF1-4551-925C-A110073FD9E5}"/>
              </a:ext>
            </a:extLst>
          </p:cNvPr>
          <p:cNvSpPr txBox="1">
            <a:spLocks/>
          </p:cNvSpPr>
          <p:nvPr userDrawn="1"/>
        </p:nvSpPr>
        <p:spPr>
          <a:xfrm>
            <a:off x="264162" y="1300766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Primary colors</a:t>
            </a:r>
          </a:p>
        </p:txBody>
      </p:sp>
      <p:sp>
        <p:nvSpPr>
          <p:cNvPr id="22" name="Title 4">
            <a:extLst>
              <a:ext uri="{FF2B5EF4-FFF2-40B4-BE49-F238E27FC236}">
                <a16:creationId xmlns="" xmlns:a16="http://schemas.microsoft.com/office/drawing/2014/main" id="{3A39E8C3-E1BC-4BC7-9F05-F0E50DB6BBFD}"/>
              </a:ext>
            </a:extLst>
          </p:cNvPr>
          <p:cNvSpPr txBox="1">
            <a:spLocks/>
          </p:cNvSpPr>
          <p:nvPr userDrawn="1"/>
        </p:nvSpPr>
        <p:spPr>
          <a:xfrm>
            <a:off x="264162" y="3688063"/>
            <a:ext cx="1709495" cy="72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18355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Secondary colors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E973D23-688C-4E1E-8684-22CAFB14E27F}"/>
              </a:ext>
            </a:extLst>
          </p:cNvPr>
          <p:cNvSpPr/>
          <p:nvPr userDrawn="1"/>
        </p:nvSpPr>
        <p:spPr>
          <a:xfrm>
            <a:off x="9826832" y="3688063"/>
            <a:ext cx="2136568" cy="593112"/>
          </a:xfrm>
          <a:prstGeom prst="rect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100, 90, 41, 43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/>
            </a:r>
            <a:b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20, 35, 72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999FB243-5890-4642-A892-C7486A1F57B2}"/>
              </a:ext>
            </a:extLst>
          </p:cNvPr>
          <p:cNvSpPr/>
          <p:nvPr userDrawn="1"/>
        </p:nvSpPr>
        <p:spPr>
          <a:xfrm>
            <a:off x="4784051" y="3688063"/>
            <a:ext cx="2136568" cy="593112"/>
          </a:xfrm>
          <a:prstGeom prst="rect">
            <a:avLst/>
          </a:prstGeom>
          <a:solidFill>
            <a:srgbClr val="18A3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77, 15, 33, 0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25, 164, 173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B42DC063-D1F5-4C30-AAE8-AD2967B11447}"/>
              </a:ext>
            </a:extLst>
          </p:cNvPr>
          <p:cNvSpPr/>
          <p:nvPr userDrawn="1"/>
        </p:nvSpPr>
        <p:spPr>
          <a:xfrm>
            <a:off x="4784051" y="1318936"/>
            <a:ext cx="2136568" cy="593112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51, 43, 43, 8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128, 128, 128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4DD9C469-1688-449B-BB2D-D3A713ED39EC}"/>
              </a:ext>
            </a:extLst>
          </p:cNvPr>
          <p:cNvSpPr/>
          <p:nvPr userDrawn="1"/>
        </p:nvSpPr>
        <p:spPr>
          <a:xfrm>
            <a:off x="9826832" y="4389071"/>
            <a:ext cx="2136568" cy="593112"/>
          </a:xfrm>
          <a:prstGeom prst="rect">
            <a:avLst/>
          </a:prstGeom>
          <a:solidFill>
            <a:srgbClr val="052049">
              <a:lumMod val="25000"/>
              <a:lumOff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36, 17, 0, 0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154, 191, 248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86B62ACF-08A4-4D19-B150-0AABA3AD131A}"/>
              </a:ext>
            </a:extLst>
          </p:cNvPr>
          <p:cNvSpPr/>
          <p:nvPr userDrawn="1"/>
        </p:nvSpPr>
        <p:spPr>
          <a:xfrm>
            <a:off x="2274511" y="4389071"/>
            <a:ext cx="2136568" cy="5931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26, 11, 4, 0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184, 206, 228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A8B048A2-16C7-44F6-A62D-2782C6F8C4EE}"/>
              </a:ext>
            </a:extLst>
          </p:cNvPr>
          <p:cNvSpPr/>
          <p:nvPr userDrawn="1"/>
        </p:nvSpPr>
        <p:spPr>
          <a:xfrm>
            <a:off x="4784051" y="4389071"/>
            <a:ext cx="2136568" cy="593112"/>
          </a:xfrm>
          <a:prstGeom prst="rect">
            <a:avLst/>
          </a:prstGeom>
          <a:solidFill>
            <a:srgbClr val="18A3AC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36, 0, 10, 0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145, 234, 240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45DCFF48-7B26-44FA-9E19-59FE00E0EDF3}"/>
              </a:ext>
            </a:extLst>
          </p:cNvPr>
          <p:cNvSpPr/>
          <p:nvPr userDrawn="1"/>
        </p:nvSpPr>
        <p:spPr>
          <a:xfrm>
            <a:off x="4784051" y="2006089"/>
            <a:ext cx="2136568" cy="593112"/>
          </a:xfrm>
          <a:prstGeom prst="rect">
            <a:avLst/>
          </a:prstGeom>
          <a:solidFill>
            <a:srgbClr val="BFBFB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25,	20, 20,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191, 191, 191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84FD6AEF-3BC9-4B69-94AD-5748F17BD6BC}"/>
              </a:ext>
            </a:extLst>
          </p:cNvPr>
          <p:cNvSpPr/>
          <p:nvPr userDrawn="1"/>
        </p:nvSpPr>
        <p:spPr>
          <a:xfrm>
            <a:off x="9826832" y="5090079"/>
            <a:ext cx="2136568" cy="593112"/>
          </a:xfrm>
          <a:prstGeom prst="rect">
            <a:avLst/>
          </a:prstGeom>
          <a:solidFill>
            <a:srgbClr val="052049">
              <a:lumMod val="10000"/>
              <a:lumOff val="9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215, 230, 252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EA204FA4-B6FE-46CC-8B10-5C70EA312BF4}"/>
              </a:ext>
            </a:extLst>
          </p:cNvPr>
          <p:cNvSpPr/>
          <p:nvPr userDrawn="1"/>
        </p:nvSpPr>
        <p:spPr>
          <a:xfrm>
            <a:off x="2274511" y="5090079"/>
            <a:ext cx="2136568" cy="5931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13, 5, 1, 0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219, 230, 242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1B6B26E6-9CF4-42A9-9E28-714E99452A1D}"/>
              </a:ext>
            </a:extLst>
          </p:cNvPr>
          <p:cNvSpPr/>
          <p:nvPr userDrawn="1"/>
        </p:nvSpPr>
        <p:spPr>
          <a:xfrm>
            <a:off x="4784051" y="5090079"/>
            <a:ext cx="2136568" cy="593112"/>
          </a:xfrm>
          <a:prstGeom prst="rect">
            <a:avLst/>
          </a:prstGeom>
          <a:solidFill>
            <a:srgbClr val="18A3AC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19, 0, 5, 0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200, 244, 247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68AA6DB8-1711-4140-A1F4-2FDA5D684765}"/>
              </a:ext>
            </a:extLst>
          </p:cNvPr>
          <p:cNvSpPr/>
          <p:nvPr userDrawn="1"/>
        </p:nvSpPr>
        <p:spPr>
          <a:xfrm>
            <a:off x="4784051" y="2707097"/>
            <a:ext cx="2136568" cy="593112"/>
          </a:xfrm>
          <a:prstGeom prst="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14, 11, 11, 0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217, 217, 217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6A86F7E7-4D4C-43C6-A693-BE52619C8C20}"/>
              </a:ext>
            </a:extLst>
          </p:cNvPr>
          <p:cNvSpPr/>
          <p:nvPr userDrawn="1"/>
        </p:nvSpPr>
        <p:spPr>
          <a:xfrm>
            <a:off x="7293594" y="3688063"/>
            <a:ext cx="2160271" cy="593112"/>
          </a:xfrm>
          <a:prstGeom prst="rect">
            <a:avLst/>
          </a:prstGeom>
          <a:solidFill>
            <a:srgbClr val="779BC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55, 31, 3, 0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199, 155, 202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4F10F334-6E7F-4900-BCD0-2E1DA2FB5D1E}"/>
              </a:ext>
            </a:extLst>
          </p:cNvPr>
          <p:cNvSpPr/>
          <p:nvPr userDrawn="1"/>
        </p:nvSpPr>
        <p:spPr>
          <a:xfrm>
            <a:off x="7293594" y="4373863"/>
            <a:ext cx="2160271" cy="593112"/>
          </a:xfrm>
          <a:prstGeom prst="rect">
            <a:avLst/>
          </a:prstGeom>
          <a:solidFill>
            <a:srgbClr val="A0B6D9"/>
          </a:solidFill>
          <a:ln w="12700" cap="flat" cmpd="sng" algn="ctr">
            <a:solidFill>
              <a:srgbClr val="A0B6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36, 21, 3, 0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160, 182, 217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9F37BB4B-EA83-4602-B031-1EE80792E11B}"/>
              </a:ext>
            </a:extLst>
          </p:cNvPr>
          <p:cNvSpPr/>
          <p:nvPr userDrawn="1"/>
        </p:nvSpPr>
        <p:spPr>
          <a:xfrm>
            <a:off x="7293591" y="5090079"/>
            <a:ext cx="2160271" cy="593112"/>
          </a:xfrm>
          <a:prstGeom prst="rect">
            <a:avLst/>
          </a:prstGeom>
          <a:solidFill>
            <a:srgbClr val="C5D4E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20, 11, 0.4, 0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197, 212, 236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EAD2806B-9005-4D6C-9F8D-64CAB5AA3399}"/>
              </a:ext>
            </a:extLst>
          </p:cNvPr>
          <p:cNvSpPr/>
          <p:nvPr userDrawn="1"/>
        </p:nvSpPr>
        <p:spPr>
          <a:xfrm>
            <a:off x="2274511" y="1300766"/>
            <a:ext cx="2136568" cy="593112"/>
          </a:xfrm>
          <a:prstGeom prst="rect">
            <a:avLst/>
          </a:prstGeom>
          <a:solidFill>
            <a:srgbClr val="1957A3"/>
          </a:solidFill>
          <a:ln w="12700" cap="flat" cmpd="sng" algn="ctr">
            <a:solidFill>
              <a:srgbClr val="16509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94, 72, 2, 0</a:t>
            </a:r>
            <a:b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27, 89, 164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96A6E859-301A-4D57-8858-6F4BB2178673}"/>
              </a:ext>
            </a:extLst>
          </p:cNvPr>
          <p:cNvSpPr/>
          <p:nvPr userDrawn="1"/>
        </p:nvSpPr>
        <p:spPr>
          <a:xfrm>
            <a:off x="2274511" y="2707097"/>
            <a:ext cx="2136568" cy="593112"/>
          </a:xfrm>
          <a:prstGeom prst="rect">
            <a:avLst/>
          </a:prstGeom>
          <a:solidFill>
            <a:srgbClr val="A5C6E8"/>
          </a:solidFill>
          <a:ln w="12700" cap="flat" cmpd="sng" algn="ctr">
            <a:solidFill>
              <a:srgbClr val="A5C6E8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33, 13, 0. 0</a:t>
            </a:r>
            <a:b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165, 198, 232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B7901222-FC3B-4A4F-BB8B-05E51FA1BDB8}"/>
              </a:ext>
            </a:extLst>
          </p:cNvPr>
          <p:cNvSpPr/>
          <p:nvPr userDrawn="1"/>
        </p:nvSpPr>
        <p:spPr>
          <a:xfrm>
            <a:off x="2274511" y="2014788"/>
            <a:ext cx="2136568" cy="593112"/>
          </a:xfrm>
          <a:prstGeom prst="rect">
            <a:avLst/>
          </a:prstGeom>
          <a:solidFill>
            <a:srgbClr val="538ECB"/>
          </a:solidFill>
          <a:ln w="12700" cap="flat" cmpd="sng" algn="ctr">
            <a:solidFill>
              <a:srgbClr val="538EC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68, 36, 0, 0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83, 142, 203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0AEE760A-E7E5-4D0D-954C-0E7C6382E3FA}"/>
              </a:ext>
            </a:extLst>
          </p:cNvPr>
          <p:cNvSpPr/>
          <p:nvPr userDrawn="1"/>
        </p:nvSpPr>
        <p:spPr>
          <a:xfrm>
            <a:off x="2274511" y="3688063"/>
            <a:ext cx="2136568" cy="593112"/>
          </a:xfrm>
          <a:prstGeom prst="rect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CMYK 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72, 41, 5, 0</a:t>
            </a: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RGB: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78, 133, 188</a:t>
            </a:r>
          </a:p>
        </p:txBody>
      </p:sp>
    </p:spTree>
    <p:extLst>
      <p:ext uri="{BB962C8B-B14F-4D97-AF65-F5344CB8AC3E}">
        <p14:creationId xmlns:p14="http://schemas.microsoft.com/office/powerpoint/2010/main" val="1147040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ver 2.jpg"/>
          <p:cNvPicPr>
            <a:picLocks noChangeAspect="1"/>
          </p:cNvPicPr>
          <p:nvPr userDrawn="1"/>
        </p:nvPicPr>
        <p:blipFill rotWithShape="1"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</a:extLst>
          </a:blip>
          <a:srcRect b="7237"/>
          <a:stretch/>
        </p:blipFill>
        <p:spPr>
          <a:xfrm>
            <a:off x="2" y="510239"/>
            <a:ext cx="12242828" cy="634776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85A4344E-8840-41DC-8090-C221A510CE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Sample text</a:t>
            </a:r>
          </a:p>
        </p:txBody>
      </p:sp>
      <p:sp>
        <p:nvSpPr>
          <p:cNvPr id="8" name="Shape 4526"/>
          <p:cNvSpPr/>
          <p:nvPr userDrawn="1"/>
        </p:nvSpPr>
        <p:spPr>
          <a:xfrm flipH="1">
            <a:off x="1161263" y="1888249"/>
            <a:ext cx="690303" cy="690300"/>
          </a:xfrm>
          <a:prstGeom prst="ellipse">
            <a:avLst/>
          </a:prstGeom>
          <a:solidFill>
            <a:schemeClr val="accent4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9" name="Shape 4526"/>
          <p:cNvSpPr/>
          <p:nvPr userDrawn="1"/>
        </p:nvSpPr>
        <p:spPr>
          <a:xfrm flipH="1">
            <a:off x="4201318" y="1888249"/>
            <a:ext cx="690303" cy="690300"/>
          </a:xfrm>
          <a:prstGeom prst="ellipse">
            <a:avLst/>
          </a:prstGeom>
          <a:solidFill>
            <a:srgbClr val="002060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0" name="Shape 4526"/>
          <p:cNvSpPr/>
          <p:nvPr userDrawn="1"/>
        </p:nvSpPr>
        <p:spPr>
          <a:xfrm flipH="1">
            <a:off x="7241373" y="1888249"/>
            <a:ext cx="690303" cy="690300"/>
          </a:xfrm>
          <a:prstGeom prst="ellipse">
            <a:avLst/>
          </a:prstGeom>
          <a:solidFill>
            <a:schemeClr val="accent3"/>
          </a:solidFill>
          <a:ln w="3175" cap="flat" cmpd="sng">
            <a:solidFill>
              <a:schemeClr val="bg1"/>
            </a:solidFill>
            <a:prstDash val="solid"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 sz="2500"/>
            </a:pPr>
            <a:endParaRPr dirty="0">
              <a:latin typeface="Avenir Book"/>
              <a:cs typeface="Avenir Book"/>
            </a:endParaRPr>
          </a:p>
        </p:txBody>
      </p:sp>
      <p:sp>
        <p:nvSpPr>
          <p:cNvPr id="11" name="Oval 10"/>
          <p:cNvSpPr/>
          <p:nvPr userDrawn="1"/>
        </p:nvSpPr>
        <p:spPr>
          <a:xfrm>
            <a:off x="10281427" y="1890963"/>
            <a:ext cx="684872" cy="684872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205855" y="982113"/>
            <a:ext cx="11728012" cy="75682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</a:t>
            </a:r>
            <a:br>
              <a:rPr lang="en-US" dirty="0"/>
            </a:br>
            <a:r>
              <a:rPr lang="en-US" dirty="0"/>
              <a:t>a galley of type and scrambled it to make a type specimen book.</a:t>
            </a:r>
          </a:p>
        </p:txBody>
      </p:sp>
      <p:sp>
        <p:nvSpPr>
          <p:cNvPr id="14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220576" y="2679362"/>
            <a:ext cx="2571675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4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5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220576" y="3279725"/>
            <a:ext cx="2571675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6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3277737" y="2679362"/>
            <a:ext cx="2571675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rgbClr val="002060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3277737" y="3279725"/>
            <a:ext cx="2571675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18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340285" y="2679362"/>
            <a:ext cx="2571675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3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6340285" y="3279725"/>
            <a:ext cx="2571675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9" hasCustomPrompt="1"/>
          </p:nvPr>
        </p:nvSpPr>
        <p:spPr>
          <a:xfrm>
            <a:off x="9362193" y="2679362"/>
            <a:ext cx="2571675" cy="517951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2000" b="1" kern="1200" dirty="0">
                <a:solidFill>
                  <a:schemeClr val="accent2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Sample text</a:t>
            </a:r>
          </a:p>
        </p:txBody>
      </p:sp>
      <p:sp>
        <p:nvSpPr>
          <p:cNvPr id="21" name="Content Placeholder 10"/>
          <p:cNvSpPr>
            <a:spLocks noGrp="1"/>
          </p:cNvSpPr>
          <p:nvPr>
            <p:ph sz="quarter" idx="20" hasCustomPrompt="1"/>
          </p:nvPr>
        </p:nvSpPr>
        <p:spPr>
          <a:xfrm>
            <a:off x="9362193" y="3279725"/>
            <a:ext cx="2571675" cy="2343839"/>
          </a:xfrm>
        </p:spPr>
        <p:txBody>
          <a:bodyPr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0" kern="1200" dirty="0">
                <a:solidFill>
                  <a:schemeClr val="tx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Lorem Ipsum is simply dummy text of the printing and typesetting industry. Lorem Ipsum has </a:t>
            </a:r>
            <a:br>
              <a:rPr lang="en-US" dirty="0"/>
            </a:br>
            <a:r>
              <a:rPr lang="en-US" dirty="0"/>
              <a:t>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Content Placeholder 10"/>
          <p:cNvSpPr>
            <a:spLocks noGrp="1"/>
          </p:cNvSpPr>
          <p:nvPr>
            <p:ph sz="quarter" idx="21" hasCustomPrompt="1"/>
          </p:nvPr>
        </p:nvSpPr>
        <p:spPr>
          <a:xfrm>
            <a:off x="1214504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Content Placeholder 10"/>
          <p:cNvSpPr>
            <a:spLocks noGrp="1"/>
          </p:cNvSpPr>
          <p:nvPr>
            <p:ph sz="quarter" idx="22" hasCustomPrompt="1"/>
          </p:nvPr>
        </p:nvSpPr>
        <p:spPr>
          <a:xfrm>
            <a:off x="4254559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4" name="Content Placeholder 10"/>
          <p:cNvSpPr>
            <a:spLocks noGrp="1"/>
          </p:cNvSpPr>
          <p:nvPr>
            <p:ph sz="quarter" idx="23" hasCustomPrompt="1"/>
          </p:nvPr>
        </p:nvSpPr>
        <p:spPr>
          <a:xfrm>
            <a:off x="729461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5" name="Content Placeholder 10"/>
          <p:cNvSpPr>
            <a:spLocks noGrp="1"/>
          </p:cNvSpPr>
          <p:nvPr>
            <p:ph sz="quarter" idx="24" hasCustomPrompt="1"/>
          </p:nvPr>
        </p:nvSpPr>
        <p:spPr>
          <a:xfrm>
            <a:off x="10331955" y="2072587"/>
            <a:ext cx="583816" cy="32162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400" b="1" kern="1200" dirty="0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067962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asted-image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3" r="19870"/>
          <a:stretch/>
        </p:blipFill>
        <p:spPr>
          <a:xfrm>
            <a:off x="-14709" y="4484"/>
            <a:ext cx="6215311" cy="685351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Rectangle 62"/>
          <p:cNvSpPr/>
          <p:nvPr userDrawn="1"/>
        </p:nvSpPr>
        <p:spPr>
          <a:xfrm>
            <a:off x="2" y="-13853"/>
            <a:ext cx="6215311" cy="6871853"/>
          </a:xfrm>
          <a:prstGeom prst="rect">
            <a:avLst/>
          </a:prstGeom>
          <a:solidFill>
            <a:schemeClr val="accent2">
              <a:lumMod val="50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Pentagon 66"/>
          <p:cNvSpPr/>
          <p:nvPr userDrawn="1"/>
        </p:nvSpPr>
        <p:spPr>
          <a:xfrm>
            <a:off x="6212317" y="578981"/>
            <a:ext cx="1185657" cy="641298"/>
          </a:xfrm>
          <a:prstGeom prst="homePlat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Pentagon 71"/>
          <p:cNvSpPr/>
          <p:nvPr userDrawn="1"/>
        </p:nvSpPr>
        <p:spPr>
          <a:xfrm>
            <a:off x="6212317" y="1954531"/>
            <a:ext cx="1169399" cy="632502"/>
          </a:xfrm>
          <a:prstGeom prst="homePlat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7" name="Pentagon 76"/>
          <p:cNvSpPr/>
          <p:nvPr userDrawn="1"/>
        </p:nvSpPr>
        <p:spPr>
          <a:xfrm>
            <a:off x="6212317" y="3321285"/>
            <a:ext cx="1169399" cy="632502"/>
          </a:xfrm>
          <a:prstGeom prst="homePlat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1" name="Pentagon 80"/>
          <p:cNvSpPr/>
          <p:nvPr userDrawn="1"/>
        </p:nvSpPr>
        <p:spPr>
          <a:xfrm>
            <a:off x="6212317" y="4688038"/>
            <a:ext cx="1169399" cy="632502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1324398" y="2964877"/>
            <a:ext cx="3591716" cy="914401"/>
          </a:xfrm>
        </p:spPr>
        <p:txBody>
          <a:bodyPr anchor="ctr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Agenda</a:t>
            </a:r>
          </a:p>
        </p:txBody>
      </p:sp>
      <p:sp>
        <p:nvSpPr>
          <p:cNvPr id="84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7750523" y="587306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85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6439089" y="723900"/>
            <a:ext cx="525799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86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425440" y="2095052"/>
            <a:ext cx="525799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6425440" y="3461806"/>
            <a:ext cx="525799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8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425440" y="4828559"/>
            <a:ext cx="525799" cy="35146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89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736875" y="1958458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1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7736875" y="3325212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92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7736875" y="4691965"/>
            <a:ext cx="4110084" cy="624648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Click add text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="" xmlns:a16="http://schemas.microsoft.com/office/drawing/2014/main" id="{89097DD5-8847-43DE-B3AE-BE5A64A94902}"/>
              </a:ext>
            </a:extLst>
          </p:cNvPr>
          <p:cNvSpPr/>
          <p:nvPr userDrawn="1"/>
        </p:nvSpPr>
        <p:spPr>
          <a:xfrm flipH="1">
            <a:off x="11037891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=""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4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75566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0281" y="5128620"/>
            <a:ext cx="2559043" cy="1809537"/>
          </a:xfrm>
          <a:prstGeom prst="rect">
            <a:avLst/>
          </a:prstGeom>
        </p:spPr>
      </p:pic>
      <p:sp>
        <p:nvSpPr>
          <p:cNvPr id="7" name="Freeform: Shape 6"/>
          <p:cNvSpPr/>
          <p:nvPr userDrawn="1"/>
        </p:nvSpPr>
        <p:spPr>
          <a:xfrm flipH="1">
            <a:off x="0" y="2034284"/>
            <a:ext cx="12192000" cy="1570232"/>
          </a:xfrm>
          <a:custGeom>
            <a:avLst/>
            <a:gdLst>
              <a:gd name="connsiteX0" fmla="*/ 0 w 12192000"/>
              <a:gd name="connsiteY0" fmla="*/ 0 h 1570232"/>
              <a:gd name="connsiteX1" fmla="*/ 10058950 w 12192000"/>
              <a:gd name="connsiteY1" fmla="*/ 0 h 1570232"/>
              <a:gd name="connsiteX2" fmla="*/ 10062651 w 12192000"/>
              <a:gd name="connsiteY2" fmla="*/ 36710 h 1570232"/>
              <a:gd name="connsiteX3" fmla="*/ 10842373 w 12192000"/>
              <a:gd name="connsiteY3" fmla="*/ 672200 h 1570232"/>
              <a:gd name="connsiteX4" fmla="*/ 11622095 w 12192000"/>
              <a:gd name="connsiteY4" fmla="*/ 36710 h 1570232"/>
              <a:gd name="connsiteX5" fmla="*/ 11625796 w 12192000"/>
              <a:gd name="connsiteY5" fmla="*/ 0 h 1570232"/>
              <a:gd name="connsiteX6" fmla="*/ 12192000 w 12192000"/>
              <a:gd name="connsiteY6" fmla="*/ 0 h 1570232"/>
              <a:gd name="connsiteX7" fmla="*/ 12192000 w 12192000"/>
              <a:gd name="connsiteY7" fmla="*/ 1570232 h 1570232"/>
              <a:gd name="connsiteX8" fmla="*/ 0 w 12192000"/>
              <a:gd name="connsiteY8" fmla="*/ 1570232 h 157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1570232">
                <a:moveTo>
                  <a:pt x="0" y="0"/>
                </a:moveTo>
                <a:lnTo>
                  <a:pt x="10058950" y="0"/>
                </a:lnTo>
                <a:lnTo>
                  <a:pt x="10062651" y="36710"/>
                </a:lnTo>
                <a:cubicBezTo>
                  <a:pt x="10136865" y="399383"/>
                  <a:pt x="10457759" y="672200"/>
                  <a:pt x="10842373" y="672200"/>
                </a:cubicBezTo>
                <a:cubicBezTo>
                  <a:pt x="11226987" y="672200"/>
                  <a:pt x="11547881" y="399383"/>
                  <a:pt x="11622095" y="36710"/>
                </a:cubicBezTo>
                <a:lnTo>
                  <a:pt x="11625796" y="0"/>
                </a:lnTo>
                <a:lnTo>
                  <a:pt x="12192000" y="0"/>
                </a:lnTo>
                <a:lnTo>
                  <a:pt x="12192000" y="1570232"/>
                </a:lnTo>
                <a:lnTo>
                  <a:pt x="0" y="1570232"/>
                </a:lnTo>
                <a:close/>
              </a:path>
            </a:pathLst>
          </a:cu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Oval 7"/>
          <p:cNvSpPr/>
          <p:nvPr userDrawn="1"/>
        </p:nvSpPr>
        <p:spPr>
          <a:xfrm flipH="1">
            <a:off x="711199" y="1272168"/>
            <a:ext cx="1276856" cy="1276852"/>
          </a:xfrm>
          <a:prstGeom prst="ellipse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1" name="Content Placeholder 59"/>
          <p:cNvSpPr>
            <a:spLocks noGrp="1"/>
          </p:cNvSpPr>
          <p:nvPr>
            <p:ph sz="quarter" idx="10" hasCustomPrompt="1"/>
          </p:nvPr>
        </p:nvSpPr>
        <p:spPr>
          <a:xfrm>
            <a:off x="3259212" y="2362200"/>
            <a:ext cx="5673576" cy="914400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US" dirty="0"/>
              <a:t>Section Header</a:t>
            </a:r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892047" y="1597546"/>
            <a:ext cx="915165" cy="626101"/>
            <a:chOff x="1322" y="702"/>
            <a:chExt cx="744" cy="509"/>
          </a:xfrm>
          <a:solidFill>
            <a:schemeClr val="bg1"/>
          </a:solidFill>
        </p:grpSpPr>
        <p:sp>
          <p:nvSpPr>
            <p:cNvPr id="9" name="Freeform 6"/>
            <p:cNvSpPr>
              <a:spLocks noEditPoints="1"/>
            </p:cNvSpPr>
            <p:nvPr userDrawn="1"/>
          </p:nvSpPr>
          <p:spPr bwMode="auto">
            <a:xfrm>
              <a:off x="1802" y="886"/>
              <a:ext cx="96" cy="103"/>
            </a:xfrm>
            <a:custGeom>
              <a:avLst/>
              <a:gdLst>
                <a:gd name="T0" fmla="*/ 208 w 478"/>
                <a:gd name="T1" fmla="*/ 245 h 518"/>
                <a:gd name="T2" fmla="*/ 166 w 478"/>
                <a:gd name="T3" fmla="*/ 266 h 518"/>
                <a:gd name="T4" fmla="*/ 136 w 478"/>
                <a:gd name="T5" fmla="*/ 303 h 518"/>
                <a:gd name="T6" fmla="*/ 125 w 478"/>
                <a:gd name="T7" fmla="*/ 350 h 518"/>
                <a:gd name="T8" fmla="*/ 136 w 478"/>
                <a:gd name="T9" fmla="*/ 398 h 518"/>
                <a:gd name="T10" fmla="*/ 166 w 478"/>
                <a:gd name="T11" fmla="*/ 435 h 518"/>
                <a:gd name="T12" fmla="*/ 208 w 478"/>
                <a:gd name="T13" fmla="*/ 455 h 518"/>
                <a:gd name="T14" fmla="*/ 257 w 478"/>
                <a:gd name="T15" fmla="*/ 455 h 518"/>
                <a:gd name="T16" fmla="*/ 300 w 478"/>
                <a:gd name="T17" fmla="*/ 435 h 518"/>
                <a:gd name="T18" fmla="*/ 330 w 478"/>
                <a:gd name="T19" fmla="*/ 398 h 518"/>
                <a:gd name="T20" fmla="*/ 340 w 478"/>
                <a:gd name="T21" fmla="*/ 350 h 518"/>
                <a:gd name="T22" fmla="*/ 330 w 478"/>
                <a:gd name="T23" fmla="*/ 303 h 518"/>
                <a:gd name="T24" fmla="*/ 300 w 478"/>
                <a:gd name="T25" fmla="*/ 266 h 518"/>
                <a:gd name="T26" fmla="*/ 257 w 478"/>
                <a:gd name="T27" fmla="*/ 245 h 518"/>
                <a:gd name="T28" fmla="*/ 81 w 478"/>
                <a:gd name="T29" fmla="*/ 0 h 518"/>
                <a:gd name="T30" fmla="*/ 209 w 478"/>
                <a:gd name="T31" fmla="*/ 184 h 518"/>
                <a:gd name="T32" fmla="*/ 256 w 478"/>
                <a:gd name="T33" fmla="*/ 184 h 518"/>
                <a:gd name="T34" fmla="*/ 299 w 478"/>
                <a:gd name="T35" fmla="*/ 196 h 518"/>
                <a:gd name="T36" fmla="*/ 443 w 478"/>
                <a:gd name="T37" fmla="*/ 49 h 518"/>
                <a:gd name="T38" fmla="*/ 369 w 478"/>
                <a:gd name="T39" fmla="*/ 254 h 518"/>
                <a:gd name="T40" fmla="*/ 392 w 478"/>
                <a:gd name="T41" fmla="*/ 298 h 518"/>
                <a:gd name="T42" fmla="*/ 400 w 478"/>
                <a:gd name="T43" fmla="*/ 350 h 518"/>
                <a:gd name="T44" fmla="*/ 386 w 478"/>
                <a:gd name="T45" fmla="*/ 415 h 518"/>
                <a:gd name="T46" fmla="*/ 351 w 478"/>
                <a:gd name="T47" fmla="*/ 469 h 518"/>
                <a:gd name="T48" fmla="*/ 298 w 478"/>
                <a:gd name="T49" fmla="*/ 506 h 518"/>
                <a:gd name="T50" fmla="*/ 233 w 478"/>
                <a:gd name="T51" fmla="*/ 518 h 518"/>
                <a:gd name="T52" fmla="*/ 168 w 478"/>
                <a:gd name="T53" fmla="*/ 506 h 518"/>
                <a:gd name="T54" fmla="*/ 115 w 478"/>
                <a:gd name="T55" fmla="*/ 469 h 518"/>
                <a:gd name="T56" fmla="*/ 78 w 478"/>
                <a:gd name="T57" fmla="*/ 415 h 518"/>
                <a:gd name="T58" fmla="*/ 66 w 478"/>
                <a:gd name="T59" fmla="*/ 350 h 518"/>
                <a:gd name="T60" fmla="*/ 77 w 478"/>
                <a:gd name="T61" fmla="*/ 289 h 518"/>
                <a:gd name="T62" fmla="*/ 108 w 478"/>
                <a:gd name="T63" fmla="*/ 238 h 518"/>
                <a:gd name="T64" fmla="*/ 40 w 478"/>
                <a:gd name="T65" fmla="*/ 18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78" h="518">
                  <a:moveTo>
                    <a:pt x="233" y="242"/>
                  </a:moveTo>
                  <a:lnTo>
                    <a:pt x="208" y="245"/>
                  </a:lnTo>
                  <a:lnTo>
                    <a:pt x="185" y="253"/>
                  </a:lnTo>
                  <a:lnTo>
                    <a:pt x="166" y="266"/>
                  </a:lnTo>
                  <a:lnTo>
                    <a:pt x="149" y="282"/>
                  </a:lnTo>
                  <a:lnTo>
                    <a:pt x="136" y="303"/>
                  </a:lnTo>
                  <a:lnTo>
                    <a:pt x="128" y="326"/>
                  </a:lnTo>
                  <a:lnTo>
                    <a:pt x="125" y="350"/>
                  </a:lnTo>
                  <a:lnTo>
                    <a:pt x="128" y="375"/>
                  </a:lnTo>
                  <a:lnTo>
                    <a:pt x="136" y="398"/>
                  </a:lnTo>
                  <a:lnTo>
                    <a:pt x="149" y="417"/>
                  </a:lnTo>
                  <a:lnTo>
                    <a:pt x="166" y="435"/>
                  </a:lnTo>
                  <a:lnTo>
                    <a:pt x="185" y="447"/>
                  </a:lnTo>
                  <a:lnTo>
                    <a:pt x="208" y="455"/>
                  </a:lnTo>
                  <a:lnTo>
                    <a:pt x="233" y="459"/>
                  </a:lnTo>
                  <a:lnTo>
                    <a:pt x="257" y="455"/>
                  </a:lnTo>
                  <a:lnTo>
                    <a:pt x="280" y="447"/>
                  </a:lnTo>
                  <a:lnTo>
                    <a:pt x="300" y="435"/>
                  </a:lnTo>
                  <a:lnTo>
                    <a:pt x="316" y="417"/>
                  </a:lnTo>
                  <a:lnTo>
                    <a:pt x="330" y="398"/>
                  </a:lnTo>
                  <a:lnTo>
                    <a:pt x="338" y="375"/>
                  </a:lnTo>
                  <a:lnTo>
                    <a:pt x="340" y="350"/>
                  </a:lnTo>
                  <a:lnTo>
                    <a:pt x="338" y="326"/>
                  </a:lnTo>
                  <a:lnTo>
                    <a:pt x="330" y="303"/>
                  </a:lnTo>
                  <a:lnTo>
                    <a:pt x="316" y="282"/>
                  </a:lnTo>
                  <a:lnTo>
                    <a:pt x="300" y="266"/>
                  </a:lnTo>
                  <a:lnTo>
                    <a:pt x="280" y="253"/>
                  </a:lnTo>
                  <a:lnTo>
                    <a:pt x="257" y="245"/>
                  </a:lnTo>
                  <a:lnTo>
                    <a:pt x="233" y="242"/>
                  </a:lnTo>
                  <a:close/>
                  <a:moveTo>
                    <a:pt x="81" y="0"/>
                  </a:moveTo>
                  <a:lnTo>
                    <a:pt x="185" y="189"/>
                  </a:lnTo>
                  <a:lnTo>
                    <a:pt x="209" y="184"/>
                  </a:lnTo>
                  <a:lnTo>
                    <a:pt x="233" y="182"/>
                  </a:lnTo>
                  <a:lnTo>
                    <a:pt x="256" y="184"/>
                  </a:lnTo>
                  <a:lnTo>
                    <a:pt x="278" y="189"/>
                  </a:lnTo>
                  <a:lnTo>
                    <a:pt x="299" y="196"/>
                  </a:lnTo>
                  <a:lnTo>
                    <a:pt x="406" y="23"/>
                  </a:lnTo>
                  <a:lnTo>
                    <a:pt x="443" y="49"/>
                  </a:lnTo>
                  <a:lnTo>
                    <a:pt x="478" y="79"/>
                  </a:lnTo>
                  <a:lnTo>
                    <a:pt x="369" y="254"/>
                  </a:lnTo>
                  <a:lnTo>
                    <a:pt x="383" y="276"/>
                  </a:lnTo>
                  <a:lnTo>
                    <a:pt x="392" y="298"/>
                  </a:lnTo>
                  <a:lnTo>
                    <a:pt x="398" y="324"/>
                  </a:lnTo>
                  <a:lnTo>
                    <a:pt x="400" y="350"/>
                  </a:lnTo>
                  <a:lnTo>
                    <a:pt x="397" y="384"/>
                  </a:lnTo>
                  <a:lnTo>
                    <a:pt x="386" y="415"/>
                  </a:lnTo>
                  <a:lnTo>
                    <a:pt x="372" y="444"/>
                  </a:lnTo>
                  <a:lnTo>
                    <a:pt x="351" y="469"/>
                  </a:lnTo>
                  <a:lnTo>
                    <a:pt x="326" y="490"/>
                  </a:lnTo>
                  <a:lnTo>
                    <a:pt x="298" y="506"/>
                  </a:lnTo>
                  <a:lnTo>
                    <a:pt x="266" y="515"/>
                  </a:lnTo>
                  <a:lnTo>
                    <a:pt x="233" y="518"/>
                  </a:lnTo>
                  <a:lnTo>
                    <a:pt x="199" y="515"/>
                  </a:lnTo>
                  <a:lnTo>
                    <a:pt x="168" y="506"/>
                  </a:lnTo>
                  <a:lnTo>
                    <a:pt x="140" y="490"/>
                  </a:lnTo>
                  <a:lnTo>
                    <a:pt x="115" y="469"/>
                  </a:lnTo>
                  <a:lnTo>
                    <a:pt x="94" y="444"/>
                  </a:lnTo>
                  <a:lnTo>
                    <a:pt x="78" y="415"/>
                  </a:lnTo>
                  <a:lnTo>
                    <a:pt x="69" y="384"/>
                  </a:lnTo>
                  <a:lnTo>
                    <a:pt x="66" y="350"/>
                  </a:lnTo>
                  <a:lnTo>
                    <a:pt x="68" y="319"/>
                  </a:lnTo>
                  <a:lnTo>
                    <a:pt x="77" y="289"/>
                  </a:lnTo>
                  <a:lnTo>
                    <a:pt x="91" y="262"/>
                  </a:lnTo>
                  <a:lnTo>
                    <a:pt x="108" y="238"/>
                  </a:lnTo>
                  <a:lnTo>
                    <a:pt x="0" y="43"/>
                  </a:lnTo>
                  <a:lnTo>
                    <a:pt x="40" y="18"/>
                  </a:lnTo>
                  <a:lnTo>
                    <a:pt x="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7"/>
            <p:cNvSpPr>
              <a:spLocks noEditPoints="1"/>
            </p:cNvSpPr>
            <p:nvPr userDrawn="1"/>
          </p:nvSpPr>
          <p:spPr bwMode="auto">
            <a:xfrm>
              <a:off x="1909" y="702"/>
              <a:ext cx="114" cy="157"/>
            </a:xfrm>
            <a:custGeom>
              <a:avLst/>
              <a:gdLst>
                <a:gd name="T0" fmla="*/ 379 w 569"/>
                <a:gd name="T1" fmla="*/ 63 h 787"/>
                <a:gd name="T2" fmla="*/ 335 w 569"/>
                <a:gd name="T3" fmla="*/ 85 h 787"/>
                <a:gd name="T4" fmla="*/ 306 w 569"/>
                <a:gd name="T5" fmla="*/ 121 h 787"/>
                <a:gd name="T6" fmla="*/ 296 w 569"/>
                <a:gd name="T7" fmla="*/ 168 h 787"/>
                <a:gd name="T8" fmla="*/ 306 w 569"/>
                <a:gd name="T9" fmla="*/ 216 h 787"/>
                <a:gd name="T10" fmla="*/ 335 w 569"/>
                <a:gd name="T11" fmla="*/ 253 h 787"/>
                <a:gd name="T12" fmla="*/ 379 w 569"/>
                <a:gd name="T13" fmla="*/ 274 h 787"/>
                <a:gd name="T14" fmla="*/ 427 w 569"/>
                <a:gd name="T15" fmla="*/ 274 h 787"/>
                <a:gd name="T16" fmla="*/ 469 w 569"/>
                <a:gd name="T17" fmla="*/ 253 h 787"/>
                <a:gd name="T18" fmla="*/ 499 w 569"/>
                <a:gd name="T19" fmla="*/ 216 h 787"/>
                <a:gd name="T20" fmla="*/ 510 w 569"/>
                <a:gd name="T21" fmla="*/ 168 h 787"/>
                <a:gd name="T22" fmla="*/ 499 w 569"/>
                <a:gd name="T23" fmla="*/ 121 h 787"/>
                <a:gd name="T24" fmla="*/ 469 w 569"/>
                <a:gd name="T25" fmla="*/ 85 h 787"/>
                <a:gd name="T26" fmla="*/ 427 w 569"/>
                <a:gd name="T27" fmla="*/ 63 h 787"/>
                <a:gd name="T28" fmla="*/ 402 w 569"/>
                <a:gd name="T29" fmla="*/ 0 h 787"/>
                <a:gd name="T30" fmla="*/ 467 w 569"/>
                <a:gd name="T31" fmla="*/ 14 h 787"/>
                <a:gd name="T32" fmla="*/ 521 w 569"/>
                <a:gd name="T33" fmla="*/ 49 h 787"/>
                <a:gd name="T34" fmla="*/ 557 w 569"/>
                <a:gd name="T35" fmla="*/ 103 h 787"/>
                <a:gd name="T36" fmla="*/ 569 w 569"/>
                <a:gd name="T37" fmla="*/ 168 h 787"/>
                <a:gd name="T38" fmla="*/ 557 w 569"/>
                <a:gd name="T39" fmla="*/ 233 h 787"/>
                <a:gd name="T40" fmla="*/ 521 w 569"/>
                <a:gd name="T41" fmla="*/ 287 h 787"/>
                <a:gd name="T42" fmla="*/ 467 w 569"/>
                <a:gd name="T43" fmla="*/ 324 h 787"/>
                <a:gd name="T44" fmla="*/ 402 w 569"/>
                <a:gd name="T45" fmla="*/ 336 h 787"/>
                <a:gd name="T46" fmla="*/ 356 w 569"/>
                <a:gd name="T47" fmla="*/ 331 h 787"/>
                <a:gd name="T48" fmla="*/ 38 w 569"/>
                <a:gd name="T49" fmla="*/ 760 h 787"/>
                <a:gd name="T50" fmla="*/ 280 w 569"/>
                <a:gd name="T51" fmla="*/ 282 h 787"/>
                <a:gd name="T52" fmla="*/ 247 w 569"/>
                <a:gd name="T53" fmla="*/ 230 h 787"/>
                <a:gd name="T54" fmla="*/ 235 w 569"/>
                <a:gd name="T55" fmla="*/ 168 h 787"/>
                <a:gd name="T56" fmla="*/ 249 w 569"/>
                <a:gd name="T57" fmla="*/ 103 h 787"/>
                <a:gd name="T58" fmla="*/ 284 w 569"/>
                <a:gd name="T59" fmla="*/ 49 h 787"/>
                <a:gd name="T60" fmla="*/ 338 w 569"/>
                <a:gd name="T61" fmla="*/ 14 h 787"/>
                <a:gd name="T62" fmla="*/ 402 w 569"/>
                <a:gd name="T63" fmla="*/ 0 h 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69" h="787">
                  <a:moveTo>
                    <a:pt x="402" y="61"/>
                  </a:moveTo>
                  <a:lnTo>
                    <a:pt x="379" y="63"/>
                  </a:lnTo>
                  <a:lnTo>
                    <a:pt x="356" y="72"/>
                  </a:lnTo>
                  <a:lnTo>
                    <a:pt x="335" y="85"/>
                  </a:lnTo>
                  <a:lnTo>
                    <a:pt x="318" y="101"/>
                  </a:lnTo>
                  <a:lnTo>
                    <a:pt x="306" y="121"/>
                  </a:lnTo>
                  <a:lnTo>
                    <a:pt x="298" y="144"/>
                  </a:lnTo>
                  <a:lnTo>
                    <a:pt x="296" y="168"/>
                  </a:lnTo>
                  <a:lnTo>
                    <a:pt x="298" y="193"/>
                  </a:lnTo>
                  <a:lnTo>
                    <a:pt x="306" y="216"/>
                  </a:lnTo>
                  <a:lnTo>
                    <a:pt x="318" y="236"/>
                  </a:lnTo>
                  <a:lnTo>
                    <a:pt x="335" y="253"/>
                  </a:lnTo>
                  <a:lnTo>
                    <a:pt x="356" y="265"/>
                  </a:lnTo>
                  <a:lnTo>
                    <a:pt x="379" y="274"/>
                  </a:lnTo>
                  <a:lnTo>
                    <a:pt x="402" y="277"/>
                  </a:lnTo>
                  <a:lnTo>
                    <a:pt x="427" y="274"/>
                  </a:lnTo>
                  <a:lnTo>
                    <a:pt x="450" y="265"/>
                  </a:lnTo>
                  <a:lnTo>
                    <a:pt x="469" y="253"/>
                  </a:lnTo>
                  <a:lnTo>
                    <a:pt x="486" y="236"/>
                  </a:lnTo>
                  <a:lnTo>
                    <a:pt x="499" y="216"/>
                  </a:lnTo>
                  <a:lnTo>
                    <a:pt x="507" y="193"/>
                  </a:lnTo>
                  <a:lnTo>
                    <a:pt x="510" y="168"/>
                  </a:lnTo>
                  <a:lnTo>
                    <a:pt x="507" y="144"/>
                  </a:lnTo>
                  <a:lnTo>
                    <a:pt x="499" y="121"/>
                  </a:lnTo>
                  <a:lnTo>
                    <a:pt x="486" y="101"/>
                  </a:lnTo>
                  <a:lnTo>
                    <a:pt x="469" y="85"/>
                  </a:lnTo>
                  <a:lnTo>
                    <a:pt x="450" y="72"/>
                  </a:lnTo>
                  <a:lnTo>
                    <a:pt x="427" y="63"/>
                  </a:lnTo>
                  <a:lnTo>
                    <a:pt x="402" y="61"/>
                  </a:lnTo>
                  <a:close/>
                  <a:moveTo>
                    <a:pt x="402" y="0"/>
                  </a:moveTo>
                  <a:lnTo>
                    <a:pt x="436" y="3"/>
                  </a:lnTo>
                  <a:lnTo>
                    <a:pt x="467" y="14"/>
                  </a:lnTo>
                  <a:lnTo>
                    <a:pt x="496" y="29"/>
                  </a:lnTo>
                  <a:lnTo>
                    <a:pt x="521" y="49"/>
                  </a:lnTo>
                  <a:lnTo>
                    <a:pt x="541" y="74"/>
                  </a:lnTo>
                  <a:lnTo>
                    <a:pt x="557" y="103"/>
                  </a:lnTo>
                  <a:lnTo>
                    <a:pt x="566" y="135"/>
                  </a:lnTo>
                  <a:lnTo>
                    <a:pt x="569" y="168"/>
                  </a:lnTo>
                  <a:lnTo>
                    <a:pt x="566" y="203"/>
                  </a:lnTo>
                  <a:lnTo>
                    <a:pt x="557" y="233"/>
                  </a:lnTo>
                  <a:lnTo>
                    <a:pt x="541" y="262"/>
                  </a:lnTo>
                  <a:lnTo>
                    <a:pt x="521" y="287"/>
                  </a:lnTo>
                  <a:lnTo>
                    <a:pt x="496" y="308"/>
                  </a:lnTo>
                  <a:lnTo>
                    <a:pt x="467" y="324"/>
                  </a:lnTo>
                  <a:lnTo>
                    <a:pt x="436" y="333"/>
                  </a:lnTo>
                  <a:lnTo>
                    <a:pt x="402" y="336"/>
                  </a:lnTo>
                  <a:lnTo>
                    <a:pt x="379" y="335"/>
                  </a:lnTo>
                  <a:lnTo>
                    <a:pt x="356" y="331"/>
                  </a:lnTo>
                  <a:lnTo>
                    <a:pt x="74" y="787"/>
                  </a:lnTo>
                  <a:lnTo>
                    <a:pt x="38" y="760"/>
                  </a:lnTo>
                  <a:lnTo>
                    <a:pt x="0" y="735"/>
                  </a:lnTo>
                  <a:lnTo>
                    <a:pt x="280" y="282"/>
                  </a:lnTo>
                  <a:lnTo>
                    <a:pt x="260" y="257"/>
                  </a:lnTo>
                  <a:lnTo>
                    <a:pt x="247" y="230"/>
                  </a:lnTo>
                  <a:lnTo>
                    <a:pt x="239" y="200"/>
                  </a:lnTo>
                  <a:lnTo>
                    <a:pt x="235" y="168"/>
                  </a:lnTo>
                  <a:lnTo>
                    <a:pt x="239" y="135"/>
                  </a:lnTo>
                  <a:lnTo>
                    <a:pt x="249" y="103"/>
                  </a:lnTo>
                  <a:lnTo>
                    <a:pt x="264" y="74"/>
                  </a:lnTo>
                  <a:lnTo>
                    <a:pt x="284" y="49"/>
                  </a:lnTo>
                  <a:lnTo>
                    <a:pt x="309" y="29"/>
                  </a:lnTo>
                  <a:lnTo>
                    <a:pt x="338" y="14"/>
                  </a:lnTo>
                  <a:lnTo>
                    <a:pt x="369" y="3"/>
                  </a:lnTo>
                  <a:lnTo>
                    <a:pt x="4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1322" y="744"/>
              <a:ext cx="472" cy="282"/>
            </a:xfrm>
            <a:custGeom>
              <a:avLst/>
              <a:gdLst>
                <a:gd name="T0" fmla="*/ 1519 w 2361"/>
                <a:gd name="T1" fmla="*/ 1158 h 1410"/>
                <a:gd name="T2" fmla="*/ 1480 w 2361"/>
                <a:gd name="T3" fmla="*/ 1242 h 1410"/>
                <a:gd name="T4" fmla="*/ 1519 w 2361"/>
                <a:gd name="T5" fmla="*/ 1327 h 1410"/>
                <a:gd name="T6" fmla="*/ 1611 w 2361"/>
                <a:gd name="T7" fmla="*/ 1347 h 1410"/>
                <a:gd name="T8" fmla="*/ 1683 w 2361"/>
                <a:gd name="T9" fmla="*/ 1290 h 1410"/>
                <a:gd name="T10" fmla="*/ 1683 w 2361"/>
                <a:gd name="T11" fmla="*/ 1195 h 1410"/>
                <a:gd name="T12" fmla="*/ 1611 w 2361"/>
                <a:gd name="T13" fmla="*/ 1137 h 1410"/>
                <a:gd name="T14" fmla="*/ 120 w 2361"/>
                <a:gd name="T15" fmla="*/ 824 h 1410"/>
                <a:gd name="T16" fmla="*/ 63 w 2361"/>
                <a:gd name="T17" fmla="*/ 896 h 1410"/>
                <a:gd name="T18" fmla="*/ 83 w 2361"/>
                <a:gd name="T19" fmla="*/ 989 h 1410"/>
                <a:gd name="T20" fmla="*/ 167 w 2361"/>
                <a:gd name="T21" fmla="*/ 1029 h 1410"/>
                <a:gd name="T22" fmla="*/ 251 w 2361"/>
                <a:gd name="T23" fmla="*/ 989 h 1410"/>
                <a:gd name="T24" fmla="*/ 272 w 2361"/>
                <a:gd name="T25" fmla="*/ 896 h 1410"/>
                <a:gd name="T26" fmla="*/ 215 w 2361"/>
                <a:gd name="T27" fmla="*/ 824 h 1410"/>
                <a:gd name="T28" fmla="*/ 1049 w 2361"/>
                <a:gd name="T29" fmla="*/ 243 h 1410"/>
                <a:gd name="T30" fmla="*/ 977 w 2361"/>
                <a:gd name="T31" fmla="*/ 301 h 1410"/>
                <a:gd name="T32" fmla="*/ 977 w 2361"/>
                <a:gd name="T33" fmla="*/ 396 h 1410"/>
                <a:gd name="T34" fmla="*/ 1049 w 2361"/>
                <a:gd name="T35" fmla="*/ 454 h 1410"/>
                <a:gd name="T36" fmla="*/ 1141 w 2361"/>
                <a:gd name="T37" fmla="*/ 433 h 1410"/>
                <a:gd name="T38" fmla="*/ 1181 w 2361"/>
                <a:gd name="T39" fmla="*/ 348 h 1410"/>
                <a:gd name="T40" fmla="*/ 1141 w 2361"/>
                <a:gd name="T41" fmla="*/ 265 h 1410"/>
                <a:gd name="T42" fmla="*/ 2122 w 2361"/>
                <a:gd name="T43" fmla="*/ 60 h 1410"/>
                <a:gd name="T44" fmla="*/ 2039 w 2361"/>
                <a:gd name="T45" fmla="*/ 101 h 1410"/>
                <a:gd name="T46" fmla="*/ 2018 w 2361"/>
                <a:gd name="T47" fmla="*/ 193 h 1410"/>
                <a:gd name="T48" fmla="*/ 2075 w 2361"/>
                <a:gd name="T49" fmla="*/ 265 h 1410"/>
                <a:gd name="T50" fmla="*/ 2169 w 2361"/>
                <a:gd name="T51" fmla="*/ 265 h 1410"/>
                <a:gd name="T52" fmla="*/ 2226 w 2361"/>
                <a:gd name="T53" fmla="*/ 193 h 1410"/>
                <a:gd name="T54" fmla="*/ 2206 w 2361"/>
                <a:gd name="T55" fmla="*/ 101 h 1410"/>
                <a:gd name="T56" fmla="*/ 2122 w 2361"/>
                <a:gd name="T57" fmla="*/ 60 h 1410"/>
                <a:gd name="T58" fmla="*/ 2216 w 2361"/>
                <a:gd name="T59" fmla="*/ 29 h 1410"/>
                <a:gd name="T60" fmla="*/ 2286 w 2361"/>
                <a:gd name="T61" fmla="*/ 134 h 1410"/>
                <a:gd name="T62" fmla="*/ 2264 w 2361"/>
                <a:gd name="T63" fmla="*/ 258 h 1410"/>
                <a:gd name="T64" fmla="*/ 2282 w 2361"/>
                <a:gd name="T65" fmla="*/ 539 h 1410"/>
                <a:gd name="T66" fmla="*/ 2106 w 2361"/>
                <a:gd name="T67" fmla="*/ 336 h 1410"/>
                <a:gd name="T68" fmla="*/ 1742 w 2361"/>
                <a:gd name="T69" fmla="*/ 1181 h 1410"/>
                <a:gd name="T70" fmla="*/ 1740 w 2361"/>
                <a:gd name="T71" fmla="*/ 1308 h 1410"/>
                <a:gd name="T72" fmla="*/ 1651 w 2361"/>
                <a:gd name="T73" fmla="*/ 1398 h 1410"/>
                <a:gd name="T74" fmla="*/ 1522 w 2361"/>
                <a:gd name="T75" fmla="*/ 1398 h 1410"/>
                <a:gd name="T76" fmla="*/ 1433 w 2361"/>
                <a:gd name="T77" fmla="*/ 1308 h 1410"/>
                <a:gd name="T78" fmla="*/ 1431 w 2361"/>
                <a:gd name="T79" fmla="*/ 1180 h 1410"/>
                <a:gd name="T80" fmla="*/ 1102 w 2361"/>
                <a:gd name="T81" fmla="*/ 514 h 1410"/>
                <a:gd name="T82" fmla="*/ 988 w 2361"/>
                <a:gd name="T83" fmla="*/ 492 h 1410"/>
                <a:gd name="T84" fmla="*/ 334 w 2361"/>
                <a:gd name="T85" fmla="*/ 922 h 1410"/>
                <a:gd name="T86" fmla="*/ 285 w 2361"/>
                <a:gd name="T87" fmla="*/ 1041 h 1410"/>
                <a:gd name="T88" fmla="*/ 167 w 2361"/>
                <a:gd name="T89" fmla="*/ 1090 h 1410"/>
                <a:gd name="T90" fmla="*/ 49 w 2361"/>
                <a:gd name="T91" fmla="*/ 1041 h 1410"/>
                <a:gd name="T92" fmla="*/ 0 w 2361"/>
                <a:gd name="T93" fmla="*/ 922 h 1410"/>
                <a:gd name="T94" fmla="*/ 49 w 2361"/>
                <a:gd name="T95" fmla="*/ 803 h 1410"/>
                <a:gd name="T96" fmla="*/ 167 w 2361"/>
                <a:gd name="T97" fmla="*/ 753 h 1410"/>
                <a:gd name="T98" fmla="*/ 280 w 2361"/>
                <a:gd name="T99" fmla="*/ 797 h 1410"/>
                <a:gd name="T100" fmla="*/ 910 w 2361"/>
                <a:gd name="T101" fmla="*/ 315 h 1410"/>
                <a:gd name="T102" fmla="*/ 981 w 2361"/>
                <a:gd name="T103" fmla="*/ 209 h 1410"/>
                <a:gd name="T104" fmla="*/ 1107 w 2361"/>
                <a:gd name="T105" fmla="*/ 184 h 1410"/>
                <a:gd name="T106" fmla="*/ 1213 w 2361"/>
                <a:gd name="T107" fmla="*/ 254 h 1410"/>
                <a:gd name="T108" fmla="*/ 1239 w 2361"/>
                <a:gd name="T109" fmla="*/ 378 h 1410"/>
                <a:gd name="T110" fmla="*/ 1541 w 2361"/>
                <a:gd name="T111" fmla="*/ 1081 h 1410"/>
                <a:gd name="T112" fmla="*/ 1633 w 2361"/>
                <a:gd name="T113" fmla="*/ 1081 h 1410"/>
                <a:gd name="T114" fmla="*/ 1965 w 2361"/>
                <a:gd name="T115" fmla="*/ 224 h 1410"/>
                <a:gd name="T116" fmla="*/ 1968 w 2361"/>
                <a:gd name="T117" fmla="*/ 103 h 1410"/>
                <a:gd name="T118" fmla="*/ 2057 w 2361"/>
                <a:gd name="T119" fmla="*/ 13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61" h="1410">
                  <a:moveTo>
                    <a:pt x="1586" y="1134"/>
                  </a:moveTo>
                  <a:lnTo>
                    <a:pt x="1561" y="1137"/>
                  </a:lnTo>
                  <a:lnTo>
                    <a:pt x="1540" y="1146"/>
                  </a:lnTo>
                  <a:lnTo>
                    <a:pt x="1519" y="1158"/>
                  </a:lnTo>
                  <a:lnTo>
                    <a:pt x="1502" y="1174"/>
                  </a:lnTo>
                  <a:lnTo>
                    <a:pt x="1490" y="1195"/>
                  </a:lnTo>
                  <a:lnTo>
                    <a:pt x="1482" y="1218"/>
                  </a:lnTo>
                  <a:lnTo>
                    <a:pt x="1480" y="1242"/>
                  </a:lnTo>
                  <a:lnTo>
                    <a:pt x="1482" y="1267"/>
                  </a:lnTo>
                  <a:lnTo>
                    <a:pt x="1490" y="1290"/>
                  </a:lnTo>
                  <a:lnTo>
                    <a:pt x="1502" y="1309"/>
                  </a:lnTo>
                  <a:lnTo>
                    <a:pt x="1519" y="1327"/>
                  </a:lnTo>
                  <a:lnTo>
                    <a:pt x="1540" y="1339"/>
                  </a:lnTo>
                  <a:lnTo>
                    <a:pt x="1561" y="1347"/>
                  </a:lnTo>
                  <a:lnTo>
                    <a:pt x="1586" y="1351"/>
                  </a:lnTo>
                  <a:lnTo>
                    <a:pt x="1611" y="1347"/>
                  </a:lnTo>
                  <a:lnTo>
                    <a:pt x="1633" y="1339"/>
                  </a:lnTo>
                  <a:lnTo>
                    <a:pt x="1653" y="1327"/>
                  </a:lnTo>
                  <a:lnTo>
                    <a:pt x="1670" y="1309"/>
                  </a:lnTo>
                  <a:lnTo>
                    <a:pt x="1683" y="1290"/>
                  </a:lnTo>
                  <a:lnTo>
                    <a:pt x="1691" y="1267"/>
                  </a:lnTo>
                  <a:lnTo>
                    <a:pt x="1693" y="1242"/>
                  </a:lnTo>
                  <a:lnTo>
                    <a:pt x="1691" y="1218"/>
                  </a:lnTo>
                  <a:lnTo>
                    <a:pt x="1683" y="1195"/>
                  </a:lnTo>
                  <a:lnTo>
                    <a:pt x="1670" y="1174"/>
                  </a:lnTo>
                  <a:lnTo>
                    <a:pt x="1653" y="1158"/>
                  </a:lnTo>
                  <a:lnTo>
                    <a:pt x="1633" y="1146"/>
                  </a:lnTo>
                  <a:lnTo>
                    <a:pt x="1611" y="1137"/>
                  </a:lnTo>
                  <a:lnTo>
                    <a:pt x="1586" y="1134"/>
                  </a:lnTo>
                  <a:close/>
                  <a:moveTo>
                    <a:pt x="167" y="814"/>
                  </a:moveTo>
                  <a:lnTo>
                    <a:pt x="142" y="816"/>
                  </a:lnTo>
                  <a:lnTo>
                    <a:pt x="120" y="824"/>
                  </a:lnTo>
                  <a:lnTo>
                    <a:pt x="100" y="837"/>
                  </a:lnTo>
                  <a:lnTo>
                    <a:pt x="83" y="854"/>
                  </a:lnTo>
                  <a:lnTo>
                    <a:pt x="70" y="875"/>
                  </a:lnTo>
                  <a:lnTo>
                    <a:pt x="63" y="896"/>
                  </a:lnTo>
                  <a:lnTo>
                    <a:pt x="60" y="922"/>
                  </a:lnTo>
                  <a:lnTo>
                    <a:pt x="63" y="947"/>
                  </a:lnTo>
                  <a:lnTo>
                    <a:pt x="70" y="970"/>
                  </a:lnTo>
                  <a:lnTo>
                    <a:pt x="83" y="989"/>
                  </a:lnTo>
                  <a:lnTo>
                    <a:pt x="100" y="1006"/>
                  </a:lnTo>
                  <a:lnTo>
                    <a:pt x="120" y="1019"/>
                  </a:lnTo>
                  <a:lnTo>
                    <a:pt x="142" y="1027"/>
                  </a:lnTo>
                  <a:lnTo>
                    <a:pt x="167" y="1029"/>
                  </a:lnTo>
                  <a:lnTo>
                    <a:pt x="192" y="1027"/>
                  </a:lnTo>
                  <a:lnTo>
                    <a:pt x="215" y="1019"/>
                  </a:lnTo>
                  <a:lnTo>
                    <a:pt x="234" y="1006"/>
                  </a:lnTo>
                  <a:lnTo>
                    <a:pt x="251" y="989"/>
                  </a:lnTo>
                  <a:lnTo>
                    <a:pt x="264" y="970"/>
                  </a:lnTo>
                  <a:lnTo>
                    <a:pt x="272" y="947"/>
                  </a:lnTo>
                  <a:lnTo>
                    <a:pt x="274" y="922"/>
                  </a:lnTo>
                  <a:lnTo>
                    <a:pt x="272" y="896"/>
                  </a:lnTo>
                  <a:lnTo>
                    <a:pt x="264" y="875"/>
                  </a:lnTo>
                  <a:lnTo>
                    <a:pt x="251" y="854"/>
                  </a:lnTo>
                  <a:lnTo>
                    <a:pt x="234" y="837"/>
                  </a:lnTo>
                  <a:lnTo>
                    <a:pt x="215" y="824"/>
                  </a:lnTo>
                  <a:lnTo>
                    <a:pt x="192" y="816"/>
                  </a:lnTo>
                  <a:lnTo>
                    <a:pt x="167" y="814"/>
                  </a:lnTo>
                  <a:close/>
                  <a:moveTo>
                    <a:pt x="1074" y="241"/>
                  </a:moveTo>
                  <a:lnTo>
                    <a:pt x="1049" y="243"/>
                  </a:lnTo>
                  <a:lnTo>
                    <a:pt x="1026" y="252"/>
                  </a:lnTo>
                  <a:lnTo>
                    <a:pt x="1007" y="265"/>
                  </a:lnTo>
                  <a:lnTo>
                    <a:pt x="990" y="281"/>
                  </a:lnTo>
                  <a:lnTo>
                    <a:pt x="977" y="301"/>
                  </a:lnTo>
                  <a:lnTo>
                    <a:pt x="969" y="324"/>
                  </a:lnTo>
                  <a:lnTo>
                    <a:pt x="966" y="348"/>
                  </a:lnTo>
                  <a:lnTo>
                    <a:pt x="969" y="373"/>
                  </a:lnTo>
                  <a:lnTo>
                    <a:pt x="977" y="396"/>
                  </a:lnTo>
                  <a:lnTo>
                    <a:pt x="990" y="416"/>
                  </a:lnTo>
                  <a:lnTo>
                    <a:pt x="1007" y="433"/>
                  </a:lnTo>
                  <a:lnTo>
                    <a:pt x="1026" y="446"/>
                  </a:lnTo>
                  <a:lnTo>
                    <a:pt x="1049" y="454"/>
                  </a:lnTo>
                  <a:lnTo>
                    <a:pt x="1074" y="457"/>
                  </a:lnTo>
                  <a:lnTo>
                    <a:pt x="1098" y="454"/>
                  </a:lnTo>
                  <a:lnTo>
                    <a:pt x="1120" y="446"/>
                  </a:lnTo>
                  <a:lnTo>
                    <a:pt x="1141" y="433"/>
                  </a:lnTo>
                  <a:lnTo>
                    <a:pt x="1157" y="416"/>
                  </a:lnTo>
                  <a:lnTo>
                    <a:pt x="1169" y="396"/>
                  </a:lnTo>
                  <a:lnTo>
                    <a:pt x="1178" y="373"/>
                  </a:lnTo>
                  <a:lnTo>
                    <a:pt x="1181" y="348"/>
                  </a:lnTo>
                  <a:lnTo>
                    <a:pt x="1178" y="324"/>
                  </a:lnTo>
                  <a:lnTo>
                    <a:pt x="1169" y="301"/>
                  </a:lnTo>
                  <a:lnTo>
                    <a:pt x="1157" y="281"/>
                  </a:lnTo>
                  <a:lnTo>
                    <a:pt x="1141" y="265"/>
                  </a:lnTo>
                  <a:lnTo>
                    <a:pt x="1120" y="252"/>
                  </a:lnTo>
                  <a:lnTo>
                    <a:pt x="1098" y="243"/>
                  </a:lnTo>
                  <a:lnTo>
                    <a:pt x="1074" y="241"/>
                  </a:lnTo>
                  <a:close/>
                  <a:moveTo>
                    <a:pt x="2122" y="60"/>
                  </a:moveTo>
                  <a:lnTo>
                    <a:pt x="2098" y="63"/>
                  </a:lnTo>
                  <a:lnTo>
                    <a:pt x="2075" y="71"/>
                  </a:lnTo>
                  <a:lnTo>
                    <a:pt x="2056" y="84"/>
                  </a:lnTo>
                  <a:lnTo>
                    <a:pt x="2039" y="101"/>
                  </a:lnTo>
                  <a:lnTo>
                    <a:pt x="2026" y="121"/>
                  </a:lnTo>
                  <a:lnTo>
                    <a:pt x="2018" y="143"/>
                  </a:lnTo>
                  <a:lnTo>
                    <a:pt x="2015" y="169"/>
                  </a:lnTo>
                  <a:lnTo>
                    <a:pt x="2018" y="193"/>
                  </a:lnTo>
                  <a:lnTo>
                    <a:pt x="2026" y="216"/>
                  </a:lnTo>
                  <a:lnTo>
                    <a:pt x="2039" y="236"/>
                  </a:lnTo>
                  <a:lnTo>
                    <a:pt x="2056" y="252"/>
                  </a:lnTo>
                  <a:lnTo>
                    <a:pt x="2075" y="265"/>
                  </a:lnTo>
                  <a:lnTo>
                    <a:pt x="2098" y="274"/>
                  </a:lnTo>
                  <a:lnTo>
                    <a:pt x="2122" y="276"/>
                  </a:lnTo>
                  <a:lnTo>
                    <a:pt x="2147" y="274"/>
                  </a:lnTo>
                  <a:lnTo>
                    <a:pt x="2169" y="265"/>
                  </a:lnTo>
                  <a:lnTo>
                    <a:pt x="2190" y="252"/>
                  </a:lnTo>
                  <a:lnTo>
                    <a:pt x="2206" y="236"/>
                  </a:lnTo>
                  <a:lnTo>
                    <a:pt x="2218" y="216"/>
                  </a:lnTo>
                  <a:lnTo>
                    <a:pt x="2226" y="193"/>
                  </a:lnTo>
                  <a:lnTo>
                    <a:pt x="2230" y="169"/>
                  </a:lnTo>
                  <a:lnTo>
                    <a:pt x="2226" y="143"/>
                  </a:lnTo>
                  <a:lnTo>
                    <a:pt x="2218" y="121"/>
                  </a:lnTo>
                  <a:lnTo>
                    <a:pt x="2206" y="101"/>
                  </a:lnTo>
                  <a:lnTo>
                    <a:pt x="2190" y="84"/>
                  </a:lnTo>
                  <a:lnTo>
                    <a:pt x="2169" y="71"/>
                  </a:lnTo>
                  <a:lnTo>
                    <a:pt x="2147" y="63"/>
                  </a:lnTo>
                  <a:lnTo>
                    <a:pt x="2122" y="60"/>
                  </a:lnTo>
                  <a:close/>
                  <a:moveTo>
                    <a:pt x="2122" y="0"/>
                  </a:moveTo>
                  <a:lnTo>
                    <a:pt x="2156" y="4"/>
                  </a:lnTo>
                  <a:lnTo>
                    <a:pt x="2188" y="13"/>
                  </a:lnTo>
                  <a:lnTo>
                    <a:pt x="2216" y="29"/>
                  </a:lnTo>
                  <a:lnTo>
                    <a:pt x="2240" y="50"/>
                  </a:lnTo>
                  <a:lnTo>
                    <a:pt x="2260" y="75"/>
                  </a:lnTo>
                  <a:lnTo>
                    <a:pt x="2276" y="103"/>
                  </a:lnTo>
                  <a:lnTo>
                    <a:pt x="2286" y="134"/>
                  </a:lnTo>
                  <a:lnTo>
                    <a:pt x="2290" y="169"/>
                  </a:lnTo>
                  <a:lnTo>
                    <a:pt x="2286" y="201"/>
                  </a:lnTo>
                  <a:lnTo>
                    <a:pt x="2277" y="230"/>
                  </a:lnTo>
                  <a:lnTo>
                    <a:pt x="2264" y="258"/>
                  </a:lnTo>
                  <a:lnTo>
                    <a:pt x="2244" y="283"/>
                  </a:lnTo>
                  <a:lnTo>
                    <a:pt x="2361" y="495"/>
                  </a:lnTo>
                  <a:lnTo>
                    <a:pt x="2322" y="515"/>
                  </a:lnTo>
                  <a:lnTo>
                    <a:pt x="2282" y="539"/>
                  </a:lnTo>
                  <a:lnTo>
                    <a:pt x="2167" y="330"/>
                  </a:lnTo>
                  <a:lnTo>
                    <a:pt x="2144" y="335"/>
                  </a:lnTo>
                  <a:lnTo>
                    <a:pt x="2122" y="337"/>
                  </a:lnTo>
                  <a:lnTo>
                    <a:pt x="2106" y="336"/>
                  </a:lnTo>
                  <a:lnTo>
                    <a:pt x="2091" y="333"/>
                  </a:lnTo>
                  <a:lnTo>
                    <a:pt x="1711" y="1130"/>
                  </a:lnTo>
                  <a:lnTo>
                    <a:pt x="1728" y="1154"/>
                  </a:lnTo>
                  <a:lnTo>
                    <a:pt x="1742" y="1181"/>
                  </a:lnTo>
                  <a:lnTo>
                    <a:pt x="1750" y="1211"/>
                  </a:lnTo>
                  <a:lnTo>
                    <a:pt x="1753" y="1242"/>
                  </a:lnTo>
                  <a:lnTo>
                    <a:pt x="1750" y="1276"/>
                  </a:lnTo>
                  <a:lnTo>
                    <a:pt x="1740" y="1308"/>
                  </a:lnTo>
                  <a:lnTo>
                    <a:pt x="1725" y="1337"/>
                  </a:lnTo>
                  <a:lnTo>
                    <a:pt x="1705" y="1361"/>
                  </a:lnTo>
                  <a:lnTo>
                    <a:pt x="1680" y="1382"/>
                  </a:lnTo>
                  <a:lnTo>
                    <a:pt x="1651" y="1398"/>
                  </a:lnTo>
                  <a:lnTo>
                    <a:pt x="1620" y="1407"/>
                  </a:lnTo>
                  <a:lnTo>
                    <a:pt x="1586" y="1410"/>
                  </a:lnTo>
                  <a:lnTo>
                    <a:pt x="1552" y="1407"/>
                  </a:lnTo>
                  <a:lnTo>
                    <a:pt x="1522" y="1398"/>
                  </a:lnTo>
                  <a:lnTo>
                    <a:pt x="1493" y="1382"/>
                  </a:lnTo>
                  <a:lnTo>
                    <a:pt x="1468" y="1361"/>
                  </a:lnTo>
                  <a:lnTo>
                    <a:pt x="1448" y="1337"/>
                  </a:lnTo>
                  <a:lnTo>
                    <a:pt x="1433" y="1308"/>
                  </a:lnTo>
                  <a:lnTo>
                    <a:pt x="1423" y="1276"/>
                  </a:lnTo>
                  <a:lnTo>
                    <a:pt x="1419" y="1242"/>
                  </a:lnTo>
                  <a:lnTo>
                    <a:pt x="1423" y="1210"/>
                  </a:lnTo>
                  <a:lnTo>
                    <a:pt x="1431" y="1180"/>
                  </a:lnTo>
                  <a:lnTo>
                    <a:pt x="1445" y="1153"/>
                  </a:lnTo>
                  <a:lnTo>
                    <a:pt x="1464" y="1129"/>
                  </a:lnTo>
                  <a:lnTo>
                    <a:pt x="1130" y="507"/>
                  </a:lnTo>
                  <a:lnTo>
                    <a:pt x="1102" y="514"/>
                  </a:lnTo>
                  <a:lnTo>
                    <a:pt x="1074" y="516"/>
                  </a:lnTo>
                  <a:lnTo>
                    <a:pt x="1043" y="514"/>
                  </a:lnTo>
                  <a:lnTo>
                    <a:pt x="1015" y="506"/>
                  </a:lnTo>
                  <a:lnTo>
                    <a:pt x="988" y="492"/>
                  </a:lnTo>
                  <a:lnTo>
                    <a:pt x="965" y="475"/>
                  </a:lnTo>
                  <a:lnTo>
                    <a:pt x="327" y="875"/>
                  </a:lnTo>
                  <a:lnTo>
                    <a:pt x="333" y="898"/>
                  </a:lnTo>
                  <a:lnTo>
                    <a:pt x="334" y="922"/>
                  </a:lnTo>
                  <a:lnTo>
                    <a:pt x="331" y="956"/>
                  </a:lnTo>
                  <a:lnTo>
                    <a:pt x="320" y="987"/>
                  </a:lnTo>
                  <a:lnTo>
                    <a:pt x="306" y="1015"/>
                  </a:lnTo>
                  <a:lnTo>
                    <a:pt x="285" y="1041"/>
                  </a:lnTo>
                  <a:lnTo>
                    <a:pt x="260" y="1061"/>
                  </a:lnTo>
                  <a:lnTo>
                    <a:pt x="232" y="1077"/>
                  </a:lnTo>
                  <a:lnTo>
                    <a:pt x="201" y="1086"/>
                  </a:lnTo>
                  <a:lnTo>
                    <a:pt x="167" y="1090"/>
                  </a:lnTo>
                  <a:lnTo>
                    <a:pt x="133" y="1086"/>
                  </a:lnTo>
                  <a:lnTo>
                    <a:pt x="102" y="1077"/>
                  </a:lnTo>
                  <a:lnTo>
                    <a:pt x="74" y="1061"/>
                  </a:lnTo>
                  <a:lnTo>
                    <a:pt x="49" y="1041"/>
                  </a:lnTo>
                  <a:lnTo>
                    <a:pt x="28" y="1015"/>
                  </a:lnTo>
                  <a:lnTo>
                    <a:pt x="14" y="987"/>
                  </a:lnTo>
                  <a:lnTo>
                    <a:pt x="3" y="956"/>
                  </a:lnTo>
                  <a:lnTo>
                    <a:pt x="0" y="922"/>
                  </a:lnTo>
                  <a:lnTo>
                    <a:pt x="3" y="887"/>
                  </a:lnTo>
                  <a:lnTo>
                    <a:pt x="14" y="856"/>
                  </a:lnTo>
                  <a:lnTo>
                    <a:pt x="28" y="828"/>
                  </a:lnTo>
                  <a:lnTo>
                    <a:pt x="49" y="803"/>
                  </a:lnTo>
                  <a:lnTo>
                    <a:pt x="74" y="782"/>
                  </a:lnTo>
                  <a:lnTo>
                    <a:pt x="102" y="767"/>
                  </a:lnTo>
                  <a:lnTo>
                    <a:pt x="133" y="757"/>
                  </a:lnTo>
                  <a:lnTo>
                    <a:pt x="167" y="753"/>
                  </a:lnTo>
                  <a:lnTo>
                    <a:pt x="199" y="757"/>
                  </a:lnTo>
                  <a:lnTo>
                    <a:pt x="228" y="765"/>
                  </a:lnTo>
                  <a:lnTo>
                    <a:pt x="256" y="779"/>
                  </a:lnTo>
                  <a:lnTo>
                    <a:pt x="280" y="797"/>
                  </a:lnTo>
                  <a:lnTo>
                    <a:pt x="914" y="399"/>
                  </a:lnTo>
                  <a:lnTo>
                    <a:pt x="908" y="375"/>
                  </a:lnTo>
                  <a:lnTo>
                    <a:pt x="907" y="348"/>
                  </a:lnTo>
                  <a:lnTo>
                    <a:pt x="910" y="315"/>
                  </a:lnTo>
                  <a:lnTo>
                    <a:pt x="919" y="283"/>
                  </a:lnTo>
                  <a:lnTo>
                    <a:pt x="935" y="254"/>
                  </a:lnTo>
                  <a:lnTo>
                    <a:pt x="956" y="229"/>
                  </a:lnTo>
                  <a:lnTo>
                    <a:pt x="981" y="209"/>
                  </a:lnTo>
                  <a:lnTo>
                    <a:pt x="1009" y="194"/>
                  </a:lnTo>
                  <a:lnTo>
                    <a:pt x="1040" y="184"/>
                  </a:lnTo>
                  <a:lnTo>
                    <a:pt x="1074" y="180"/>
                  </a:lnTo>
                  <a:lnTo>
                    <a:pt x="1107" y="184"/>
                  </a:lnTo>
                  <a:lnTo>
                    <a:pt x="1139" y="194"/>
                  </a:lnTo>
                  <a:lnTo>
                    <a:pt x="1167" y="209"/>
                  </a:lnTo>
                  <a:lnTo>
                    <a:pt x="1192" y="229"/>
                  </a:lnTo>
                  <a:lnTo>
                    <a:pt x="1213" y="254"/>
                  </a:lnTo>
                  <a:lnTo>
                    <a:pt x="1227" y="283"/>
                  </a:lnTo>
                  <a:lnTo>
                    <a:pt x="1238" y="315"/>
                  </a:lnTo>
                  <a:lnTo>
                    <a:pt x="1241" y="348"/>
                  </a:lnTo>
                  <a:lnTo>
                    <a:pt x="1239" y="378"/>
                  </a:lnTo>
                  <a:lnTo>
                    <a:pt x="1231" y="405"/>
                  </a:lnTo>
                  <a:lnTo>
                    <a:pt x="1219" y="431"/>
                  </a:lnTo>
                  <a:lnTo>
                    <a:pt x="1205" y="454"/>
                  </a:lnTo>
                  <a:lnTo>
                    <a:pt x="1541" y="1081"/>
                  </a:lnTo>
                  <a:lnTo>
                    <a:pt x="1564" y="1076"/>
                  </a:lnTo>
                  <a:lnTo>
                    <a:pt x="1586" y="1074"/>
                  </a:lnTo>
                  <a:lnTo>
                    <a:pt x="1610" y="1076"/>
                  </a:lnTo>
                  <a:lnTo>
                    <a:pt x="1633" y="1081"/>
                  </a:lnTo>
                  <a:lnTo>
                    <a:pt x="2009" y="292"/>
                  </a:lnTo>
                  <a:lnTo>
                    <a:pt x="1991" y="272"/>
                  </a:lnTo>
                  <a:lnTo>
                    <a:pt x="1976" y="249"/>
                  </a:lnTo>
                  <a:lnTo>
                    <a:pt x="1965" y="224"/>
                  </a:lnTo>
                  <a:lnTo>
                    <a:pt x="1958" y="197"/>
                  </a:lnTo>
                  <a:lnTo>
                    <a:pt x="1955" y="169"/>
                  </a:lnTo>
                  <a:lnTo>
                    <a:pt x="1958" y="134"/>
                  </a:lnTo>
                  <a:lnTo>
                    <a:pt x="1968" y="103"/>
                  </a:lnTo>
                  <a:lnTo>
                    <a:pt x="1984" y="75"/>
                  </a:lnTo>
                  <a:lnTo>
                    <a:pt x="2005" y="50"/>
                  </a:lnTo>
                  <a:lnTo>
                    <a:pt x="2028" y="29"/>
                  </a:lnTo>
                  <a:lnTo>
                    <a:pt x="2057" y="13"/>
                  </a:lnTo>
                  <a:lnTo>
                    <a:pt x="2089" y="4"/>
                  </a:lnTo>
                  <a:lnTo>
                    <a:pt x="21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auto">
            <a:xfrm>
              <a:off x="1729" y="840"/>
              <a:ext cx="337" cy="371"/>
            </a:xfrm>
            <a:custGeom>
              <a:avLst/>
              <a:gdLst>
                <a:gd name="T0" fmla="*/ 463 w 1685"/>
                <a:gd name="T1" fmla="*/ 167 h 1853"/>
                <a:gd name="T2" fmla="*/ 334 w 1685"/>
                <a:gd name="T3" fmla="*/ 227 h 1853"/>
                <a:gd name="T4" fmla="*/ 231 w 1685"/>
                <a:gd name="T5" fmla="*/ 329 h 1853"/>
                <a:gd name="T6" fmla="*/ 170 w 1685"/>
                <a:gd name="T7" fmla="*/ 455 h 1853"/>
                <a:gd name="T8" fmla="*/ 153 w 1685"/>
                <a:gd name="T9" fmla="*/ 592 h 1853"/>
                <a:gd name="T10" fmla="*/ 181 w 1685"/>
                <a:gd name="T11" fmla="*/ 729 h 1853"/>
                <a:gd name="T12" fmla="*/ 255 w 1685"/>
                <a:gd name="T13" fmla="*/ 853 h 1853"/>
                <a:gd name="T14" fmla="*/ 366 w 1685"/>
                <a:gd name="T15" fmla="*/ 943 h 1853"/>
                <a:gd name="T16" fmla="*/ 497 w 1685"/>
                <a:gd name="T17" fmla="*/ 990 h 1853"/>
                <a:gd name="T18" fmla="*/ 634 w 1685"/>
                <a:gd name="T19" fmla="*/ 992 h 1853"/>
                <a:gd name="T20" fmla="*/ 767 w 1685"/>
                <a:gd name="T21" fmla="*/ 949 h 1853"/>
                <a:gd name="T22" fmla="*/ 882 w 1685"/>
                <a:gd name="T23" fmla="*/ 860 h 1853"/>
                <a:gd name="T24" fmla="*/ 957 w 1685"/>
                <a:gd name="T25" fmla="*/ 740 h 1853"/>
                <a:gd name="T26" fmla="*/ 990 w 1685"/>
                <a:gd name="T27" fmla="*/ 605 h 1853"/>
                <a:gd name="T28" fmla="*/ 976 w 1685"/>
                <a:gd name="T29" fmla="*/ 466 h 1853"/>
                <a:gd name="T30" fmla="*/ 917 w 1685"/>
                <a:gd name="T31" fmla="*/ 337 h 1853"/>
                <a:gd name="T32" fmla="*/ 816 w 1685"/>
                <a:gd name="T33" fmla="*/ 232 h 1853"/>
                <a:gd name="T34" fmla="*/ 691 w 1685"/>
                <a:gd name="T35" fmla="*/ 170 h 1853"/>
                <a:gd name="T36" fmla="*/ 554 w 1685"/>
                <a:gd name="T37" fmla="*/ 154 h 1853"/>
                <a:gd name="T38" fmla="*/ 665 w 1685"/>
                <a:gd name="T39" fmla="*/ 8 h 1853"/>
                <a:gd name="T40" fmla="*/ 822 w 1685"/>
                <a:gd name="T41" fmla="*/ 59 h 1853"/>
                <a:gd name="T42" fmla="*/ 962 w 1685"/>
                <a:gd name="T43" fmla="*/ 155 h 1853"/>
                <a:gd name="T44" fmla="*/ 1067 w 1685"/>
                <a:gd name="T45" fmla="*/ 290 h 1853"/>
                <a:gd name="T46" fmla="*/ 1128 w 1685"/>
                <a:gd name="T47" fmla="*/ 444 h 1853"/>
                <a:gd name="T48" fmla="*/ 1141 w 1685"/>
                <a:gd name="T49" fmla="*/ 606 h 1853"/>
                <a:gd name="T50" fmla="*/ 1109 w 1685"/>
                <a:gd name="T51" fmla="*/ 765 h 1853"/>
                <a:gd name="T52" fmla="*/ 1034 w 1685"/>
                <a:gd name="T53" fmla="*/ 910 h 1853"/>
                <a:gd name="T54" fmla="*/ 1679 w 1685"/>
                <a:gd name="T55" fmla="*/ 1743 h 1853"/>
                <a:gd name="T56" fmla="*/ 1682 w 1685"/>
                <a:gd name="T57" fmla="*/ 1800 h 1853"/>
                <a:gd name="T58" fmla="*/ 1643 w 1685"/>
                <a:gd name="T59" fmla="*/ 1845 h 1853"/>
                <a:gd name="T60" fmla="*/ 1587 w 1685"/>
                <a:gd name="T61" fmla="*/ 1848 h 1853"/>
                <a:gd name="T62" fmla="*/ 885 w 1685"/>
                <a:gd name="T63" fmla="*/ 1054 h 1853"/>
                <a:gd name="T64" fmla="*/ 735 w 1685"/>
                <a:gd name="T65" fmla="*/ 1125 h 1853"/>
                <a:gd name="T66" fmla="*/ 576 w 1685"/>
                <a:gd name="T67" fmla="*/ 1149 h 1853"/>
                <a:gd name="T68" fmla="*/ 417 w 1685"/>
                <a:gd name="T69" fmla="*/ 1129 h 1853"/>
                <a:gd name="T70" fmla="*/ 268 w 1685"/>
                <a:gd name="T71" fmla="*/ 1062 h 1853"/>
                <a:gd name="T72" fmla="*/ 140 w 1685"/>
                <a:gd name="T73" fmla="*/ 952 h 1853"/>
                <a:gd name="T74" fmla="*/ 48 w 1685"/>
                <a:gd name="T75" fmla="*/ 807 h 1853"/>
                <a:gd name="T76" fmla="*/ 5 w 1685"/>
                <a:gd name="T77" fmla="*/ 646 h 1853"/>
                <a:gd name="T78" fmla="*/ 8 w 1685"/>
                <a:gd name="T79" fmla="*/ 481 h 1853"/>
                <a:gd name="T80" fmla="*/ 58 w 1685"/>
                <a:gd name="T81" fmla="*/ 322 h 1853"/>
                <a:gd name="T82" fmla="*/ 154 w 1685"/>
                <a:gd name="T83" fmla="*/ 182 h 1853"/>
                <a:gd name="T84" fmla="*/ 290 w 1685"/>
                <a:gd name="T85" fmla="*/ 74 h 1853"/>
                <a:gd name="T86" fmla="*/ 447 w 1685"/>
                <a:gd name="T87" fmla="*/ 14 h 1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685" h="1853">
                  <a:moveTo>
                    <a:pt x="554" y="154"/>
                  </a:moveTo>
                  <a:lnTo>
                    <a:pt x="508" y="157"/>
                  </a:lnTo>
                  <a:lnTo>
                    <a:pt x="463" y="167"/>
                  </a:lnTo>
                  <a:lnTo>
                    <a:pt x="418" y="181"/>
                  </a:lnTo>
                  <a:lnTo>
                    <a:pt x="375" y="202"/>
                  </a:lnTo>
                  <a:lnTo>
                    <a:pt x="334" y="227"/>
                  </a:lnTo>
                  <a:lnTo>
                    <a:pt x="296" y="257"/>
                  </a:lnTo>
                  <a:lnTo>
                    <a:pt x="260" y="291"/>
                  </a:lnTo>
                  <a:lnTo>
                    <a:pt x="231" y="329"/>
                  </a:lnTo>
                  <a:lnTo>
                    <a:pt x="205" y="369"/>
                  </a:lnTo>
                  <a:lnTo>
                    <a:pt x="184" y="411"/>
                  </a:lnTo>
                  <a:lnTo>
                    <a:pt x="170" y="455"/>
                  </a:lnTo>
                  <a:lnTo>
                    <a:pt x="158" y="500"/>
                  </a:lnTo>
                  <a:lnTo>
                    <a:pt x="153" y="546"/>
                  </a:lnTo>
                  <a:lnTo>
                    <a:pt x="153" y="592"/>
                  </a:lnTo>
                  <a:lnTo>
                    <a:pt x="157" y="639"/>
                  </a:lnTo>
                  <a:lnTo>
                    <a:pt x="166" y="685"/>
                  </a:lnTo>
                  <a:lnTo>
                    <a:pt x="181" y="729"/>
                  </a:lnTo>
                  <a:lnTo>
                    <a:pt x="200" y="773"/>
                  </a:lnTo>
                  <a:lnTo>
                    <a:pt x="225" y="814"/>
                  </a:lnTo>
                  <a:lnTo>
                    <a:pt x="255" y="853"/>
                  </a:lnTo>
                  <a:lnTo>
                    <a:pt x="289" y="888"/>
                  </a:lnTo>
                  <a:lnTo>
                    <a:pt x="326" y="918"/>
                  </a:lnTo>
                  <a:lnTo>
                    <a:pt x="366" y="943"/>
                  </a:lnTo>
                  <a:lnTo>
                    <a:pt x="408" y="964"/>
                  </a:lnTo>
                  <a:lnTo>
                    <a:pt x="451" y="980"/>
                  </a:lnTo>
                  <a:lnTo>
                    <a:pt x="497" y="990"/>
                  </a:lnTo>
                  <a:lnTo>
                    <a:pt x="542" y="996"/>
                  </a:lnTo>
                  <a:lnTo>
                    <a:pt x="589" y="997"/>
                  </a:lnTo>
                  <a:lnTo>
                    <a:pt x="634" y="992"/>
                  </a:lnTo>
                  <a:lnTo>
                    <a:pt x="680" y="983"/>
                  </a:lnTo>
                  <a:lnTo>
                    <a:pt x="724" y="968"/>
                  </a:lnTo>
                  <a:lnTo>
                    <a:pt x="767" y="949"/>
                  </a:lnTo>
                  <a:lnTo>
                    <a:pt x="808" y="924"/>
                  </a:lnTo>
                  <a:lnTo>
                    <a:pt x="847" y="894"/>
                  </a:lnTo>
                  <a:lnTo>
                    <a:pt x="882" y="860"/>
                  </a:lnTo>
                  <a:lnTo>
                    <a:pt x="912" y="822"/>
                  </a:lnTo>
                  <a:lnTo>
                    <a:pt x="937" y="782"/>
                  </a:lnTo>
                  <a:lnTo>
                    <a:pt x="957" y="740"/>
                  </a:lnTo>
                  <a:lnTo>
                    <a:pt x="973" y="695"/>
                  </a:lnTo>
                  <a:lnTo>
                    <a:pt x="984" y="650"/>
                  </a:lnTo>
                  <a:lnTo>
                    <a:pt x="990" y="605"/>
                  </a:lnTo>
                  <a:lnTo>
                    <a:pt x="990" y="558"/>
                  </a:lnTo>
                  <a:lnTo>
                    <a:pt x="985" y="512"/>
                  </a:lnTo>
                  <a:lnTo>
                    <a:pt x="976" y="466"/>
                  </a:lnTo>
                  <a:lnTo>
                    <a:pt x="962" y="422"/>
                  </a:lnTo>
                  <a:lnTo>
                    <a:pt x="942" y="378"/>
                  </a:lnTo>
                  <a:lnTo>
                    <a:pt x="917" y="337"/>
                  </a:lnTo>
                  <a:lnTo>
                    <a:pt x="888" y="298"/>
                  </a:lnTo>
                  <a:lnTo>
                    <a:pt x="854" y="262"/>
                  </a:lnTo>
                  <a:lnTo>
                    <a:pt x="816" y="232"/>
                  </a:lnTo>
                  <a:lnTo>
                    <a:pt x="776" y="206"/>
                  </a:lnTo>
                  <a:lnTo>
                    <a:pt x="734" y="186"/>
                  </a:lnTo>
                  <a:lnTo>
                    <a:pt x="691" y="170"/>
                  </a:lnTo>
                  <a:lnTo>
                    <a:pt x="646" y="159"/>
                  </a:lnTo>
                  <a:lnTo>
                    <a:pt x="600" y="154"/>
                  </a:lnTo>
                  <a:lnTo>
                    <a:pt x="554" y="154"/>
                  </a:lnTo>
                  <a:close/>
                  <a:moveTo>
                    <a:pt x="556" y="0"/>
                  </a:moveTo>
                  <a:lnTo>
                    <a:pt x="610" y="2"/>
                  </a:lnTo>
                  <a:lnTo>
                    <a:pt x="665" y="8"/>
                  </a:lnTo>
                  <a:lnTo>
                    <a:pt x="718" y="20"/>
                  </a:lnTo>
                  <a:lnTo>
                    <a:pt x="771" y="37"/>
                  </a:lnTo>
                  <a:lnTo>
                    <a:pt x="822" y="59"/>
                  </a:lnTo>
                  <a:lnTo>
                    <a:pt x="871" y="85"/>
                  </a:lnTo>
                  <a:lnTo>
                    <a:pt x="917" y="118"/>
                  </a:lnTo>
                  <a:lnTo>
                    <a:pt x="962" y="155"/>
                  </a:lnTo>
                  <a:lnTo>
                    <a:pt x="1001" y="197"/>
                  </a:lnTo>
                  <a:lnTo>
                    <a:pt x="1038" y="243"/>
                  </a:lnTo>
                  <a:lnTo>
                    <a:pt x="1067" y="290"/>
                  </a:lnTo>
                  <a:lnTo>
                    <a:pt x="1092" y="340"/>
                  </a:lnTo>
                  <a:lnTo>
                    <a:pt x="1113" y="392"/>
                  </a:lnTo>
                  <a:lnTo>
                    <a:pt x="1128" y="444"/>
                  </a:lnTo>
                  <a:lnTo>
                    <a:pt x="1137" y="497"/>
                  </a:lnTo>
                  <a:lnTo>
                    <a:pt x="1141" y="551"/>
                  </a:lnTo>
                  <a:lnTo>
                    <a:pt x="1141" y="606"/>
                  </a:lnTo>
                  <a:lnTo>
                    <a:pt x="1135" y="660"/>
                  </a:lnTo>
                  <a:lnTo>
                    <a:pt x="1125" y="712"/>
                  </a:lnTo>
                  <a:lnTo>
                    <a:pt x="1109" y="765"/>
                  </a:lnTo>
                  <a:lnTo>
                    <a:pt x="1090" y="815"/>
                  </a:lnTo>
                  <a:lnTo>
                    <a:pt x="1065" y="864"/>
                  </a:lnTo>
                  <a:lnTo>
                    <a:pt x="1034" y="910"/>
                  </a:lnTo>
                  <a:lnTo>
                    <a:pt x="1000" y="955"/>
                  </a:lnTo>
                  <a:lnTo>
                    <a:pt x="1667" y="1726"/>
                  </a:lnTo>
                  <a:lnTo>
                    <a:pt x="1679" y="1743"/>
                  </a:lnTo>
                  <a:lnTo>
                    <a:pt x="1684" y="1763"/>
                  </a:lnTo>
                  <a:lnTo>
                    <a:pt x="1685" y="1782"/>
                  </a:lnTo>
                  <a:lnTo>
                    <a:pt x="1682" y="1800"/>
                  </a:lnTo>
                  <a:lnTo>
                    <a:pt x="1674" y="1819"/>
                  </a:lnTo>
                  <a:lnTo>
                    <a:pt x="1660" y="1833"/>
                  </a:lnTo>
                  <a:lnTo>
                    <a:pt x="1643" y="1845"/>
                  </a:lnTo>
                  <a:lnTo>
                    <a:pt x="1624" y="1852"/>
                  </a:lnTo>
                  <a:lnTo>
                    <a:pt x="1605" y="1853"/>
                  </a:lnTo>
                  <a:lnTo>
                    <a:pt x="1587" y="1848"/>
                  </a:lnTo>
                  <a:lnTo>
                    <a:pt x="1568" y="1840"/>
                  </a:lnTo>
                  <a:lnTo>
                    <a:pt x="1554" y="1827"/>
                  </a:lnTo>
                  <a:lnTo>
                    <a:pt x="885" y="1054"/>
                  </a:lnTo>
                  <a:lnTo>
                    <a:pt x="838" y="1083"/>
                  </a:lnTo>
                  <a:lnTo>
                    <a:pt x="788" y="1107"/>
                  </a:lnTo>
                  <a:lnTo>
                    <a:pt x="735" y="1125"/>
                  </a:lnTo>
                  <a:lnTo>
                    <a:pt x="683" y="1139"/>
                  </a:lnTo>
                  <a:lnTo>
                    <a:pt x="630" y="1147"/>
                  </a:lnTo>
                  <a:lnTo>
                    <a:pt x="576" y="1149"/>
                  </a:lnTo>
                  <a:lnTo>
                    <a:pt x="523" y="1148"/>
                  </a:lnTo>
                  <a:lnTo>
                    <a:pt x="470" y="1140"/>
                  </a:lnTo>
                  <a:lnTo>
                    <a:pt x="417" y="1129"/>
                  </a:lnTo>
                  <a:lnTo>
                    <a:pt x="366" y="1111"/>
                  </a:lnTo>
                  <a:lnTo>
                    <a:pt x="316" y="1090"/>
                  </a:lnTo>
                  <a:lnTo>
                    <a:pt x="268" y="1062"/>
                  </a:lnTo>
                  <a:lnTo>
                    <a:pt x="223" y="1031"/>
                  </a:lnTo>
                  <a:lnTo>
                    <a:pt x="180" y="995"/>
                  </a:lnTo>
                  <a:lnTo>
                    <a:pt x="140" y="952"/>
                  </a:lnTo>
                  <a:lnTo>
                    <a:pt x="105" y="907"/>
                  </a:lnTo>
                  <a:lnTo>
                    <a:pt x="74" y="857"/>
                  </a:lnTo>
                  <a:lnTo>
                    <a:pt x="48" y="807"/>
                  </a:lnTo>
                  <a:lnTo>
                    <a:pt x="29" y="754"/>
                  </a:lnTo>
                  <a:lnTo>
                    <a:pt x="14" y="701"/>
                  </a:lnTo>
                  <a:lnTo>
                    <a:pt x="5" y="646"/>
                  </a:lnTo>
                  <a:lnTo>
                    <a:pt x="0" y="591"/>
                  </a:lnTo>
                  <a:lnTo>
                    <a:pt x="1" y="536"/>
                  </a:lnTo>
                  <a:lnTo>
                    <a:pt x="8" y="481"/>
                  </a:lnTo>
                  <a:lnTo>
                    <a:pt x="20" y="427"/>
                  </a:lnTo>
                  <a:lnTo>
                    <a:pt x="37" y="373"/>
                  </a:lnTo>
                  <a:lnTo>
                    <a:pt x="58" y="322"/>
                  </a:lnTo>
                  <a:lnTo>
                    <a:pt x="85" y="273"/>
                  </a:lnTo>
                  <a:lnTo>
                    <a:pt x="117" y="226"/>
                  </a:lnTo>
                  <a:lnTo>
                    <a:pt x="154" y="182"/>
                  </a:lnTo>
                  <a:lnTo>
                    <a:pt x="196" y="141"/>
                  </a:lnTo>
                  <a:lnTo>
                    <a:pt x="242" y="105"/>
                  </a:lnTo>
                  <a:lnTo>
                    <a:pt x="290" y="74"/>
                  </a:lnTo>
                  <a:lnTo>
                    <a:pt x="341" y="48"/>
                  </a:lnTo>
                  <a:lnTo>
                    <a:pt x="393" y="29"/>
                  </a:lnTo>
                  <a:lnTo>
                    <a:pt x="447" y="14"/>
                  </a:lnTo>
                  <a:lnTo>
                    <a:pt x="500" y="5"/>
                  </a:lnTo>
                  <a:lnTo>
                    <a:pt x="5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789853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712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  <p15:guide id="6" pos="74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811660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F833C5-71AC-48E2-821A-35B48D24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288C948-D230-4AAD-9040-40D237A30F6C}"/>
              </a:ext>
            </a:extLst>
          </p:cNvPr>
          <p:cNvSpPr txBox="1">
            <a:spLocks/>
          </p:cNvSpPr>
          <p:nvPr userDrawn="1"/>
        </p:nvSpPr>
        <p:spPr>
          <a:xfrm>
            <a:off x="84300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A6739A3-A001-4132-AECF-E1735C6210C2}" type="slidenum">
              <a:rPr lang="en-US" b="1" smtClean="0">
                <a:solidFill>
                  <a:schemeClr val="tx1"/>
                </a:solidFill>
              </a:rPr>
              <a:pPr/>
              <a:t>‹#›</a:t>
            </a:fld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350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743200"/>
            <a:ext cx="12192000" cy="4114800"/>
          </a:xfrm>
          <a:prstGeom prst="rect">
            <a:avLst/>
          </a:prstGeom>
          <a:gradFill>
            <a:gsLst>
              <a:gs pos="0">
                <a:srgbClr val="052049"/>
              </a:gs>
              <a:gs pos="73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38" name="Title 1">
            <a:extLst>
              <a:ext uri="{FF2B5EF4-FFF2-40B4-BE49-F238E27FC236}">
                <a16:creationId xmlns="" xmlns:a16="http://schemas.microsoft.com/office/drawing/2014/main" id="{E063EDAE-3C20-4872-A920-DDD64F0309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97680" y="3869262"/>
            <a:ext cx="3596640" cy="814926"/>
          </a:xfrm>
        </p:spPr>
        <p:txBody>
          <a:bodyPr>
            <a:noAutofit/>
          </a:bodyPr>
          <a:lstStyle>
            <a:lvl1pPr algn="ctr">
              <a:defRPr sz="46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Thank you!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="" xmlns:a16="http://schemas.microsoft.com/office/drawing/2014/main" id="{CDD35920-50C1-4782-9856-992F2694213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80" y="361022"/>
            <a:ext cx="2987040" cy="2112180"/>
          </a:xfrm>
          <a:prstGeom prst="rect">
            <a:avLst/>
          </a:prstGeom>
        </p:spPr>
      </p:pic>
      <p:sp>
        <p:nvSpPr>
          <p:cNvPr id="92" name="Oval 91"/>
          <p:cNvSpPr/>
          <p:nvPr userDrawn="1"/>
        </p:nvSpPr>
        <p:spPr>
          <a:xfrm>
            <a:off x="369222" y="6091136"/>
            <a:ext cx="571116" cy="5711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3" name="Freeform 31">
            <a:hlinkClick r:id="rId3"/>
          </p:cNvPr>
          <p:cNvSpPr>
            <a:spLocks noEditPoints="1"/>
          </p:cNvSpPr>
          <p:nvPr userDrawn="1"/>
        </p:nvSpPr>
        <p:spPr bwMode="auto">
          <a:xfrm>
            <a:off x="476098" y="6197997"/>
            <a:ext cx="357364" cy="357361"/>
          </a:xfrm>
          <a:custGeom>
            <a:avLst/>
            <a:gdLst/>
            <a:ahLst/>
            <a:cxnLst>
              <a:cxn ang="0">
                <a:pos x="365" y="125"/>
              </a:cxn>
              <a:cxn ang="0">
                <a:pos x="319" y="138"/>
              </a:cxn>
              <a:cxn ang="0">
                <a:pos x="290" y="169"/>
              </a:cxn>
              <a:cxn ang="0">
                <a:pos x="280" y="219"/>
              </a:cxn>
              <a:cxn ang="0">
                <a:pos x="276" y="257"/>
              </a:cxn>
              <a:cxn ang="0">
                <a:pos x="241" y="258"/>
              </a:cxn>
              <a:cxn ang="0">
                <a:pos x="268" y="325"/>
              </a:cxn>
              <a:cxn ang="0">
                <a:pos x="282" y="330"/>
              </a:cxn>
              <a:cxn ang="0">
                <a:pos x="283" y="534"/>
              </a:cxn>
              <a:cxn ang="0">
                <a:pos x="339" y="536"/>
              </a:cxn>
              <a:cxn ang="0">
                <a:pos x="368" y="529"/>
              </a:cxn>
              <a:cxn ang="0">
                <a:pos x="422" y="325"/>
              </a:cxn>
              <a:cxn ang="0">
                <a:pos x="426" y="294"/>
              </a:cxn>
              <a:cxn ang="0">
                <a:pos x="427" y="258"/>
              </a:cxn>
              <a:cxn ang="0">
                <a:pos x="394" y="260"/>
              </a:cxn>
              <a:cxn ang="0">
                <a:pos x="373" y="258"/>
              </a:cxn>
              <a:cxn ang="0">
                <a:pos x="368" y="212"/>
              </a:cxn>
              <a:cxn ang="0">
                <a:pos x="373" y="193"/>
              </a:cxn>
              <a:cxn ang="0">
                <a:pos x="427" y="126"/>
              </a:cxn>
              <a:cxn ang="0">
                <a:pos x="319" y="0"/>
              </a:cxn>
              <a:cxn ang="0">
                <a:pos x="420" y="10"/>
              </a:cxn>
              <a:cxn ang="0">
                <a:pos x="506" y="42"/>
              </a:cxn>
              <a:cxn ang="0">
                <a:pos x="572" y="90"/>
              </a:cxn>
              <a:cxn ang="0">
                <a:pos x="620" y="153"/>
              </a:cxn>
              <a:cxn ang="0">
                <a:pos x="651" y="226"/>
              </a:cxn>
              <a:cxn ang="0">
                <a:pos x="663" y="305"/>
              </a:cxn>
              <a:cxn ang="0">
                <a:pos x="659" y="385"/>
              </a:cxn>
              <a:cxn ang="0">
                <a:pos x="638" y="462"/>
              </a:cxn>
              <a:cxn ang="0">
                <a:pos x="601" y="533"/>
              </a:cxn>
              <a:cxn ang="0">
                <a:pos x="547" y="593"/>
              </a:cxn>
              <a:cxn ang="0">
                <a:pos x="477" y="636"/>
              </a:cxn>
              <a:cxn ang="0">
                <a:pos x="391" y="661"/>
              </a:cxn>
              <a:cxn ang="0">
                <a:pos x="290" y="661"/>
              </a:cxn>
              <a:cxn ang="0">
                <a:pos x="216" y="640"/>
              </a:cxn>
              <a:cxn ang="0">
                <a:pos x="144" y="598"/>
              </a:cxn>
              <a:cxn ang="0">
                <a:pos x="80" y="537"/>
              </a:cxn>
              <a:cxn ang="0">
                <a:pos x="30" y="461"/>
              </a:cxn>
              <a:cxn ang="0">
                <a:pos x="3" y="373"/>
              </a:cxn>
              <a:cxn ang="0">
                <a:pos x="3" y="276"/>
              </a:cxn>
              <a:cxn ang="0">
                <a:pos x="37" y="175"/>
              </a:cxn>
              <a:cxn ang="0">
                <a:pos x="73" y="121"/>
              </a:cxn>
              <a:cxn ang="0">
                <a:pos x="125" y="71"/>
              </a:cxn>
              <a:cxn ang="0">
                <a:pos x="191" y="31"/>
              </a:cxn>
              <a:cxn ang="0">
                <a:pos x="273" y="6"/>
              </a:cxn>
            </a:cxnLst>
            <a:rect l="0" t="0" r="r" b="b"/>
            <a:pathLst>
              <a:path w="663" h="663">
                <a:moveTo>
                  <a:pt x="394" y="124"/>
                </a:moveTo>
                <a:lnTo>
                  <a:pt x="365" y="125"/>
                </a:lnTo>
                <a:lnTo>
                  <a:pt x="340" y="129"/>
                </a:lnTo>
                <a:lnTo>
                  <a:pt x="319" y="138"/>
                </a:lnTo>
                <a:lnTo>
                  <a:pt x="302" y="151"/>
                </a:lnTo>
                <a:lnTo>
                  <a:pt x="290" y="169"/>
                </a:lnTo>
                <a:lnTo>
                  <a:pt x="283" y="192"/>
                </a:lnTo>
                <a:lnTo>
                  <a:pt x="280" y="219"/>
                </a:lnTo>
                <a:lnTo>
                  <a:pt x="283" y="253"/>
                </a:lnTo>
                <a:lnTo>
                  <a:pt x="276" y="257"/>
                </a:lnTo>
                <a:lnTo>
                  <a:pt x="266" y="258"/>
                </a:lnTo>
                <a:lnTo>
                  <a:pt x="241" y="258"/>
                </a:lnTo>
                <a:lnTo>
                  <a:pt x="241" y="325"/>
                </a:lnTo>
                <a:lnTo>
                  <a:pt x="268" y="325"/>
                </a:lnTo>
                <a:lnTo>
                  <a:pt x="276" y="326"/>
                </a:lnTo>
                <a:lnTo>
                  <a:pt x="282" y="330"/>
                </a:lnTo>
                <a:lnTo>
                  <a:pt x="283" y="337"/>
                </a:lnTo>
                <a:lnTo>
                  <a:pt x="283" y="534"/>
                </a:lnTo>
                <a:lnTo>
                  <a:pt x="319" y="534"/>
                </a:lnTo>
                <a:lnTo>
                  <a:pt x="339" y="536"/>
                </a:lnTo>
                <a:lnTo>
                  <a:pt x="355" y="534"/>
                </a:lnTo>
                <a:lnTo>
                  <a:pt x="368" y="529"/>
                </a:lnTo>
                <a:lnTo>
                  <a:pt x="368" y="325"/>
                </a:lnTo>
                <a:lnTo>
                  <a:pt x="422" y="325"/>
                </a:lnTo>
                <a:lnTo>
                  <a:pt x="425" y="310"/>
                </a:lnTo>
                <a:lnTo>
                  <a:pt x="426" y="294"/>
                </a:lnTo>
                <a:lnTo>
                  <a:pt x="427" y="278"/>
                </a:lnTo>
                <a:lnTo>
                  <a:pt x="427" y="258"/>
                </a:lnTo>
                <a:lnTo>
                  <a:pt x="405" y="258"/>
                </a:lnTo>
                <a:lnTo>
                  <a:pt x="394" y="260"/>
                </a:lnTo>
                <a:lnTo>
                  <a:pt x="383" y="260"/>
                </a:lnTo>
                <a:lnTo>
                  <a:pt x="373" y="258"/>
                </a:lnTo>
                <a:lnTo>
                  <a:pt x="368" y="253"/>
                </a:lnTo>
                <a:lnTo>
                  <a:pt x="368" y="212"/>
                </a:lnTo>
                <a:lnTo>
                  <a:pt x="369" y="201"/>
                </a:lnTo>
                <a:lnTo>
                  <a:pt x="373" y="193"/>
                </a:lnTo>
                <a:lnTo>
                  <a:pt x="427" y="193"/>
                </a:lnTo>
                <a:lnTo>
                  <a:pt x="427" y="126"/>
                </a:lnTo>
                <a:lnTo>
                  <a:pt x="394" y="124"/>
                </a:lnTo>
                <a:close/>
                <a:moveTo>
                  <a:pt x="319" y="0"/>
                </a:moveTo>
                <a:lnTo>
                  <a:pt x="372" y="2"/>
                </a:lnTo>
                <a:lnTo>
                  <a:pt x="420" y="10"/>
                </a:lnTo>
                <a:lnTo>
                  <a:pt x="465" y="24"/>
                </a:lnTo>
                <a:lnTo>
                  <a:pt x="506" y="42"/>
                </a:lnTo>
                <a:lnTo>
                  <a:pt x="541" y="65"/>
                </a:lnTo>
                <a:lnTo>
                  <a:pt x="572" y="90"/>
                </a:lnTo>
                <a:lnTo>
                  <a:pt x="598" y="121"/>
                </a:lnTo>
                <a:lnTo>
                  <a:pt x="620" y="153"/>
                </a:lnTo>
                <a:lnTo>
                  <a:pt x="638" y="189"/>
                </a:lnTo>
                <a:lnTo>
                  <a:pt x="651" y="226"/>
                </a:lnTo>
                <a:lnTo>
                  <a:pt x="659" y="265"/>
                </a:lnTo>
                <a:lnTo>
                  <a:pt x="663" y="305"/>
                </a:lnTo>
                <a:lnTo>
                  <a:pt x="663" y="346"/>
                </a:lnTo>
                <a:lnTo>
                  <a:pt x="659" y="385"/>
                </a:lnTo>
                <a:lnTo>
                  <a:pt x="651" y="425"/>
                </a:lnTo>
                <a:lnTo>
                  <a:pt x="638" y="462"/>
                </a:lnTo>
                <a:lnTo>
                  <a:pt x="622" y="498"/>
                </a:lnTo>
                <a:lnTo>
                  <a:pt x="601" y="533"/>
                </a:lnTo>
                <a:lnTo>
                  <a:pt x="576" y="564"/>
                </a:lnTo>
                <a:lnTo>
                  <a:pt x="547" y="593"/>
                </a:lnTo>
                <a:lnTo>
                  <a:pt x="513" y="616"/>
                </a:lnTo>
                <a:lnTo>
                  <a:pt x="477" y="636"/>
                </a:lnTo>
                <a:lnTo>
                  <a:pt x="436" y="651"/>
                </a:lnTo>
                <a:lnTo>
                  <a:pt x="391" y="661"/>
                </a:lnTo>
                <a:lnTo>
                  <a:pt x="343" y="663"/>
                </a:lnTo>
                <a:lnTo>
                  <a:pt x="290" y="661"/>
                </a:lnTo>
                <a:lnTo>
                  <a:pt x="254" y="654"/>
                </a:lnTo>
                <a:lnTo>
                  <a:pt x="216" y="640"/>
                </a:lnTo>
                <a:lnTo>
                  <a:pt x="179" y="622"/>
                </a:lnTo>
                <a:lnTo>
                  <a:pt x="144" y="598"/>
                </a:lnTo>
                <a:lnTo>
                  <a:pt x="111" y="570"/>
                </a:lnTo>
                <a:lnTo>
                  <a:pt x="80" y="537"/>
                </a:lnTo>
                <a:lnTo>
                  <a:pt x="53" y="501"/>
                </a:lnTo>
                <a:lnTo>
                  <a:pt x="30" y="461"/>
                </a:lnTo>
                <a:lnTo>
                  <a:pt x="14" y="419"/>
                </a:lnTo>
                <a:lnTo>
                  <a:pt x="3" y="373"/>
                </a:lnTo>
                <a:lnTo>
                  <a:pt x="0" y="326"/>
                </a:lnTo>
                <a:lnTo>
                  <a:pt x="3" y="276"/>
                </a:lnTo>
                <a:lnTo>
                  <a:pt x="15" y="226"/>
                </a:lnTo>
                <a:lnTo>
                  <a:pt x="37" y="175"/>
                </a:lnTo>
                <a:lnTo>
                  <a:pt x="54" y="147"/>
                </a:lnTo>
                <a:lnTo>
                  <a:pt x="73" y="121"/>
                </a:lnTo>
                <a:lnTo>
                  <a:pt x="97" y="95"/>
                </a:lnTo>
                <a:lnTo>
                  <a:pt x="125" y="71"/>
                </a:lnTo>
                <a:lnTo>
                  <a:pt x="157" y="49"/>
                </a:lnTo>
                <a:lnTo>
                  <a:pt x="191" y="31"/>
                </a:lnTo>
                <a:lnTo>
                  <a:pt x="230" y="15"/>
                </a:lnTo>
                <a:lnTo>
                  <a:pt x="273" y="6"/>
                </a:lnTo>
                <a:lnTo>
                  <a:pt x="319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0" name="Oval 89"/>
          <p:cNvSpPr/>
          <p:nvPr userDrawn="1"/>
        </p:nvSpPr>
        <p:spPr>
          <a:xfrm>
            <a:off x="1106494" y="6091131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91" name="Freeform 48">
            <a:hlinkClick r:id="rId4"/>
          </p:cNvPr>
          <p:cNvSpPr>
            <a:spLocks/>
          </p:cNvSpPr>
          <p:nvPr userDrawn="1"/>
        </p:nvSpPr>
        <p:spPr bwMode="auto">
          <a:xfrm>
            <a:off x="1191614" y="6238608"/>
            <a:ext cx="400889" cy="276166"/>
          </a:xfrm>
          <a:custGeom>
            <a:avLst/>
            <a:gdLst>
              <a:gd name="T0" fmla="*/ 652 w 720"/>
              <a:gd name="T1" fmla="*/ 218 h 496"/>
              <a:gd name="T2" fmla="*/ 688 w 720"/>
              <a:gd name="T3" fmla="*/ 206 h 496"/>
              <a:gd name="T4" fmla="*/ 712 w 720"/>
              <a:gd name="T5" fmla="*/ 182 h 496"/>
              <a:gd name="T6" fmla="*/ 700 w 720"/>
              <a:gd name="T7" fmla="*/ 180 h 496"/>
              <a:gd name="T8" fmla="*/ 642 w 720"/>
              <a:gd name="T9" fmla="*/ 186 h 496"/>
              <a:gd name="T10" fmla="*/ 628 w 720"/>
              <a:gd name="T11" fmla="*/ 166 h 496"/>
              <a:gd name="T12" fmla="*/ 606 w 720"/>
              <a:gd name="T13" fmla="*/ 118 h 496"/>
              <a:gd name="T14" fmla="*/ 548 w 720"/>
              <a:gd name="T15" fmla="*/ 64 h 496"/>
              <a:gd name="T16" fmla="*/ 500 w 720"/>
              <a:gd name="T17" fmla="*/ 48 h 496"/>
              <a:gd name="T18" fmla="*/ 476 w 720"/>
              <a:gd name="T19" fmla="*/ 48 h 496"/>
              <a:gd name="T20" fmla="*/ 504 w 720"/>
              <a:gd name="T21" fmla="*/ 38 h 496"/>
              <a:gd name="T22" fmla="*/ 534 w 720"/>
              <a:gd name="T23" fmla="*/ 26 h 496"/>
              <a:gd name="T24" fmla="*/ 536 w 720"/>
              <a:gd name="T25" fmla="*/ 16 h 496"/>
              <a:gd name="T26" fmla="*/ 524 w 720"/>
              <a:gd name="T27" fmla="*/ 12 h 496"/>
              <a:gd name="T28" fmla="*/ 466 w 720"/>
              <a:gd name="T29" fmla="*/ 30 h 496"/>
              <a:gd name="T30" fmla="*/ 490 w 720"/>
              <a:gd name="T31" fmla="*/ 18 h 496"/>
              <a:gd name="T32" fmla="*/ 504 w 720"/>
              <a:gd name="T33" fmla="*/ 0 h 496"/>
              <a:gd name="T34" fmla="*/ 474 w 720"/>
              <a:gd name="T35" fmla="*/ 10 h 496"/>
              <a:gd name="T36" fmla="*/ 448 w 720"/>
              <a:gd name="T37" fmla="*/ 26 h 496"/>
              <a:gd name="T38" fmla="*/ 460 w 720"/>
              <a:gd name="T39" fmla="*/ 6 h 496"/>
              <a:gd name="T40" fmla="*/ 406 w 720"/>
              <a:gd name="T41" fmla="*/ 58 h 496"/>
              <a:gd name="T42" fmla="*/ 368 w 720"/>
              <a:gd name="T43" fmla="*/ 128 h 496"/>
              <a:gd name="T44" fmla="*/ 318 w 720"/>
              <a:gd name="T45" fmla="*/ 154 h 496"/>
              <a:gd name="T46" fmla="*/ 292 w 720"/>
              <a:gd name="T47" fmla="*/ 136 h 496"/>
              <a:gd name="T48" fmla="*/ 166 w 720"/>
              <a:gd name="T49" fmla="*/ 76 h 496"/>
              <a:gd name="T50" fmla="*/ 108 w 720"/>
              <a:gd name="T51" fmla="*/ 66 h 496"/>
              <a:gd name="T52" fmla="*/ 120 w 720"/>
              <a:gd name="T53" fmla="*/ 100 h 496"/>
              <a:gd name="T54" fmla="*/ 152 w 720"/>
              <a:gd name="T55" fmla="*/ 134 h 496"/>
              <a:gd name="T56" fmla="*/ 160 w 720"/>
              <a:gd name="T57" fmla="*/ 144 h 496"/>
              <a:gd name="T58" fmla="*/ 124 w 720"/>
              <a:gd name="T59" fmla="*/ 150 h 496"/>
              <a:gd name="T60" fmla="*/ 138 w 720"/>
              <a:gd name="T61" fmla="*/ 184 h 496"/>
              <a:gd name="T62" fmla="*/ 170 w 720"/>
              <a:gd name="T63" fmla="*/ 210 h 496"/>
              <a:gd name="T64" fmla="*/ 206 w 720"/>
              <a:gd name="T65" fmla="*/ 222 h 496"/>
              <a:gd name="T66" fmla="*/ 166 w 720"/>
              <a:gd name="T67" fmla="*/ 234 h 496"/>
              <a:gd name="T68" fmla="*/ 160 w 720"/>
              <a:gd name="T69" fmla="*/ 250 h 496"/>
              <a:gd name="T70" fmla="*/ 186 w 720"/>
              <a:gd name="T71" fmla="*/ 274 h 496"/>
              <a:gd name="T72" fmla="*/ 226 w 720"/>
              <a:gd name="T73" fmla="*/ 286 h 496"/>
              <a:gd name="T74" fmla="*/ 236 w 720"/>
              <a:gd name="T75" fmla="*/ 290 h 496"/>
              <a:gd name="T76" fmla="*/ 218 w 720"/>
              <a:gd name="T77" fmla="*/ 306 h 496"/>
              <a:gd name="T78" fmla="*/ 216 w 720"/>
              <a:gd name="T79" fmla="*/ 322 h 496"/>
              <a:gd name="T80" fmla="*/ 236 w 720"/>
              <a:gd name="T81" fmla="*/ 342 h 496"/>
              <a:gd name="T82" fmla="*/ 268 w 720"/>
              <a:gd name="T83" fmla="*/ 346 h 496"/>
              <a:gd name="T84" fmla="*/ 220 w 720"/>
              <a:gd name="T85" fmla="*/ 382 h 496"/>
              <a:gd name="T86" fmla="*/ 168 w 720"/>
              <a:gd name="T87" fmla="*/ 400 h 496"/>
              <a:gd name="T88" fmla="*/ 112 w 720"/>
              <a:gd name="T89" fmla="*/ 404 h 496"/>
              <a:gd name="T90" fmla="*/ 60 w 720"/>
              <a:gd name="T91" fmla="*/ 392 h 496"/>
              <a:gd name="T92" fmla="*/ 14 w 720"/>
              <a:gd name="T93" fmla="*/ 364 h 496"/>
              <a:gd name="T94" fmla="*/ 18 w 720"/>
              <a:gd name="T95" fmla="*/ 376 h 496"/>
              <a:gd name="T96" fmla="*/ 76 w 720"/>
              <a:gd name="T97" fmla="*/ 430 h 496"/>
              <a:gd name="T98" fmla="*/ 144 w 720"/>
              <a:gd name="T99" fmla="*/ 468 h 496"/>
              <a:gd name="T100" fmla="*/ 216 w 720"/>
              <a:gd name="T101" fmla="*/ 490 h 496"/>
              <a:gd name="T102" fmla="*/ 290 w 720"/>
              <a:gd name="T103" fmla="*/ 496 h 496"/>
              <a:gd name="T104" fmla="*/ 364 w 720"/>
              <a:gd name="T105" fmla="*/ 490 h 496"/>
              <a:gd name="T106" fmla="*/ 434 w 720"/>
              <a:gd name="T107" fmla="*/ 470 h 496"/>
              <a:gd name="T108" fmla="*/ 498 w 720"/>
              <a:gd name="T109" fmla="*/ 438 h 496"/>
              <a:gd name="T110" fmla="*/ 554 w 720"/>
              <a:gd name="T111" fmla="*/ 396 h 496"/>
              <a:gd name="T112" fmla="*/ 598 w 720"/>
              <a:gd name="T113" fmla="*/ 344 h 496"/>
              <a:gd name="T114" fmla="*/ 628 w 720"/>
              <a:gd name="T115" fmla="*/ 284 h 496"/>
              <a:gd name="T116" fmla="*/ 650 w 720"/>
              <a:gd name="T117" fmla="*/ 260 h 496"/>
              <a:gd name="T118" fmla="*/ 688 w 720"/>
              <a:gd name="T119" fmla="*/ 252 h 496"/>
              <a:gd name="T120" fmla="*/ 720 w 720"/>
              <a:gd name="T121" fmla="*/ 228 h 496"/>
              <a:gd name="T122" fmla="*/ 678 w 720"/>
              <a:gd name="T123" fmla="*/ 230 h 496"/>
              <a:gd name="T124" fmla="*/ 638 w 720"/>
              <a:gd name="T125" fmla="*/ 22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20" h="496">
                <a:moveTo>
                  <a:pt x="638" y="220"/>
                </a:moveTo>
                <a:lnTo>
                  <a:pt x="638" y="220"/>
                </a:lnTo>
                <a:lnTo>
                  <a:pt x="652" y="218"/>
                </a:lnTo>
                <a:lnTo>
                  <a:pt x="666" y="216"/>
                </a:lnTo>
                <a:lnTo>
                  <a:pt x="678" y="210"/>
                </a:lnTo>
                <a:lnTo>
                  <a:pt x="688" y="206"/>
                </a:lnTo>
                <a:lnTo>
                  <a:pt x="698" y="198"/>
                </a:lnTo>
                <a:lnTo>
                  <a:pt x="706" y="192"/>
                </a:lnTo>
                <a:lnTo>
                  <a:pt x="712" y="182"/>
                </a:lnTo>
                <a:lnTo>
                  <a:pt x="716" y="174"/>
                </a:lnTo>
                <a:lnTo>
                  <a:pt x="716" y="174"/>
                </a:lnTo>
                <a:lnTo>
                  <a:pt x="700" y="180"/>
                </a:lnTo>
                <a:lnTo>
                  <a:pt x="678" y="186"/>
                </a:lnTo>
                <a:lnTo>
                  <a:pt x="654" y="186"/>
                </a:lnTo>
                <a:lnTo>
                  <a:pt x="642" y="186"/>
                </a:lnTo>
                <a:lnTo>
                  <a:pt x="632" y="184"/>
                </a:lnTo>
                <a:lnTo>
                  <a:pt x="632" y="184"/>
                </a:lnTo>
                <a:lnTo>
                  <a:pt x="628" y="166"/>
                </a:lnTo>
                <a:lnTo>
                  <a:pt x="628" y="166"/>
                </a:lnTo>
                <a:lnTo>
                  <a:pt x="618" y="142"/>
                </a:lnTo>
                <a:lnTo>
                  <a:pt x="606" y="118"/>
                </a:lnTo>
                <a:lnTo>
                  <a:pt x="590" y="96"/>
                </a:lnTo>
                <a:lnTo>
                  <a:pt x="570" y="78"/>
                </a:lnTo>
                <a:lnTo>
                  <a:pt x="548" y="64"/>
                </a:lnTo>
                <a:lnTo>
                  <a:pt x="526" y="54"/>
                </a:lnTo>
                <a:lnTo>
                  <a:pt x="514" y="50"/>
                </a:lnTo>
                <a:lnTo>
                  <a:pt x="500" y="48"/>
                </a:lnTo>
                <a:lnTo>
                  <a:pt x="488" y="46"/>
                </a:lnTo>
                <a:lnTo>
                  <a:pt x="476" y="48"/>
                </a:lnTo>
                <a:lnTo>
                  <a:pt x="476" y="48"/>
                </a:lnTo>
                <a:lnTo>
                  <a:pt x="492" y="42"/>
                </a:lnTo>
                <a:lnTo>
                  <a:pt x="492" y="42"/>
                </a:lnTo>
                <a:lnTo>
                  <a:pt x="504" y="38"/>
                </a:lnTo>
                <a:lnTo>
                  <a:pt x="520" y="34"/>
                </a:lnTo>
                <a:lnTo>
                  <a:pt x="528" y="30"/>
                </a:lnTo>
                <a:lnTo>
                  <a:pt x="534" y="26"/>
                </a:lnTo>
                <a:lnTo>
                  <a:pt x="538" y="22"/>
                </a:lnTo>
                <a:lnTo>
                  <a:pt x="536" y="16"/>
                </a:lnTo>
                <a:lnTo>
                  <a:pt x="536" y="16"/>
                </a:lnTo>
                <a:lnTo>
                  <a:pt x="536" y="14"/>
                </a:lnTo>
                <a:lnTo>
                  <a:pt x="532" y="12"/>
                </a:lnTo>
                <a:lnTo>
                  <a:pt x="524" y="12"/>
                </a:lnTo>
                <a:lnTo>
                  <a:pt x="514" y="14"/>
                </a:lnTo>
                <a:lnTo>
                  <a:pt x="504" y="16"/>
                </a:lnTo>
                <a:lnTo>
                  <a:pt x="466" y="30"/>
                </a:lnTo>
                <a:lnTo>
                  <a:pt x="466" y="30"/>
                </a:lnTo>
                <a:lnTo>
                  <a:pt x="478" y="24"/>
                </a:lnTo>
                <a:lnTo>
                  <a:pt x="490" y="18"/>
                </a:lnTo>
                <a:lnTo>
                  <a:pt x="500" y="10"/>
                </a:lnTo>
                <a:lnTo>
                  <a:pt x="504" y="6"/>
                </a:lnTo>
                <a:lnTo>
                  <a:pt x="504" y="0"/>
                </a:lnTo>
                <a:lnTo>
                  <a:pt x="504" y="0"/>
                </a:lnTo>
                <a:lnTo>
                  <a:pt x="490" y="4"/>
                </a:lnTo>
                <a:lnTo>
                  <a:pt x="474" y="10"/>
                </a:lnTo>
                <a:lnTo>
                  <a:pt x="462" y="16"/>
                </a:lnTo>
                <a:lnTo>
                  <a:pt x="448" y="26"/>
                </a:lnTo>
                <a:lnTo>
                  <a:pt x="448" y="26"/>
                </a:lnTo>
                <a:lnTo>
                  <a:pt x="456" y="16"/>
                </a:lnTo>
                <a:lnTo>
                  <a:pt x="460" y="6"/>
                </a:lnTo>
                <a:lnTo>
                  <a:pt x="460" y="6"/>
                </a:lnTo>
                <a:lnTo>
                  <a:pt x="440" y="20"/>
                </a:lnTo>
                <a:lnTo>
                  <a:pt x="422" y="38"/>
                </a:lnTo>
                <a:lnTo>
                  <a:pt x="406" y="58"/>
                </a:lnTo>
                <a:lnTo>
                  <a:pt x="392" y="80"/>
                </a:lnTo>
                <a:lnTo>
                  <a:pt x="380" y="104"/>
                </a:lnTo>
                <a:lnTo>
                  <a:pt x="368" y="128"/>
                </a:lnTo>
                <a:lnTo>
                  <a:pt x="346" y="180"/>
                </a:lnTo>
                <a:lnTo>
                  <a:pt x="346" y="180"/>
                </a:lnTo>
                <a:lnTo>
                  <a:pt x="318" y="154"/>
                </a:lnTo>
                <a:lnTo>
                  <a:pt x="304" y="144"/>
                </a:lnTo>
                <a:lnTo>
                  <a:pt x="292" y="136"/>
                </a:lnTo>
                <a:lnTo>
                  <a:pt x="292" y="136"/>
                </a:lnTo>
                <a:lnTo>
                  <a:pt x="256" y="116"/>
                </a:lnTo>
                <a:lnTo>
                  <a:pt x="214" y="98"/>
                </a:lnTo>
                <a:lnTo>
                  <a:pt x="166" y="76"/>
                </a:lnTo>
                <a:lnTo>
                  <a:pt x="108" y="54"/>
                </a:lnTo>
                <a:lnTo>
                  <a:pt x="108" y="54"/>
                </a:lnTo>
                <a:lnTo>
                  <a:pt x="108" y="66"/>
                </a:lnTo>
                <a:lnTo>
                  <a:pt x="110" y="76"/>
                </a:lnTo>
                <a:lnTo>
                  <a:pt x="114" y="88"/>
                </a:lnTo>
                <a:lnTo>
                  <a:pt x="120" y="100"/>
                </a:lnTo>
                <a:lnTo>
                  <a:pt x="128" y="112"/>
                </a:lnTo>
                <a:lnTo>
                  <a:pt x="138" y="124"/>
                </a:lnTo>
                <a:lnTo>
                  <a:pt x="152" y="134"/>
                </a:lnTo>
                <a:lnTo>
                  <a:pt x="170" y="144"/>
                </a:lnTo>
                <a:lnTo>
                  <a:pt x="170" y="144"/>
                </a:lnTo>
                <a:lnTo>
                  <a:pt x="160" y="144"/>
                </a:lnTo>
                <a:lnTo>
                  <a:pt x="148" y="146"/>
                </a:lnTo>
                <a:lnTo>
                  <a:pt x="124" y="150"/>
                </a:lnTo>
                <a:lnTo>
                  <a:pt x="124" y="150"/>
                </a:lnTo>
                <a:lnTo>
                  <a:pt x="128" y="162"/>
                </a:lnTo>
                <a:lnTo>
                  <a:pt x="132" y="172"/>
                </a:lnTo>
                <a:lnTo>
                  <a:pt x="138" y="184"/>
                </a:lnTo>
                <a:lnTo>
                  <a:pt x="146" y="194"/>
                </a:lnTo>
                <a:lnTo>
                  <a:pt x="158" y="202"/>
                </a:lnTo>
                <a:lnTo>
                  <a:pt x="170" y="210"/>
                </a:lnTo>
                <a:lnTo>
                  <a:pt x="186" y="216"/>
                </a:lnTo>
                <a:lnTo>
                  <a:pt x="206" y="222"/>
                </a:lnTo>
                <a:lnTo>
                  <a:pt x="206" y="222"/>
                </a:lnTo>
                <a:lnTo>
                  <a:pt x="188" y="224"/>
                </a:lnTo>
                <a:lnTo>
                  <a:pt x="176" y="228"/>
                </a:lnTo>
                <a:lnTo>
                  <a:pt x="166" y="234"/>
                </a:lnTo>
                <a:lnTo>
                  <a:pt x="156" y="242"/>
                </a:lnTo>
                <a:lnTo>
                  <a:pt x="156" y="242"/>
                </a:lnTo>
                <a:lnTo>
                  <a:pt x="160" y="250"/>
                </a:lnTo>
                <a:lnTo>
                  <a:pt x="168" y="258"/>
                </a:lnTo>
                <a:lnTo>
                  <a:pt x="176" y="266"/>
                </a:lnTo>
                <a:lnTo>
                  <a:pt x="186" y="274"/>
                </a:lnTo>
                <a:lnTo>
                  <a:pt x="198" y="280"/>
                </a:lnTo>
                <a:lnTo>
                  <a:pt x="212" y="284"/>
                </a:lnTo>
                <a:lnTo>
                  <a:pt x="226" y="286"/>
                </a:lnTo>
                <a:lnTo>
                  <a:pt x="244" y="284"/>
                </a:lnTo>
                <a:lnTo>
                  <a:pt x="244" y="284"/>
                </a:lnTo>
                <a:lnTo>
                  <a:pt x="236" y="290"/>
                </a:lnTo>
                <a:lnTo>
                  <a:pt x="228" y="294"/>
                </a:lnTo>
                <a:lnTo>
                  <a:pt x="222" y="300"/>
                </a:lnTo>
                <a:lnTo>
                  <a:pt x="218" y="306"/>
                </a:lnTo>
                <a:lnTo>
                  <a:pt x="216" y="310"/>
                </a:lnTo>
                <a:lnTo>
                  <a:pt x="216" y="316"/>
                </a:lnTo>
                <a:lnTo>
                  <a:pt x="216" y="322"/>
                </a:lnTo>
                <a:lnTo>
                  <a:pt x="218" y="326"/>
                </a:lnTo>
                <a:lnTo>
                  <a:pt x="226" y="336"/>
                </a:lnTo>
                <a:lnTo>
                  <a:pt x="236" y="342"/>
                </a:lnTo>
                <a:lnTo>
                  <a:pt x="250" y="346"/>
                </a:lnTo>
                <a:lnTo>
                  <a:pt x="268" y="346"/>
                </a:lnTo>
                <a:lnTo>
                  <a:pt x="268" y="346"/>
                </a:lnTo>
                <a:lnTo>
                  <a:pt x="252" y="360"/>
                </a:lnTo>
                <a:lnTo>
                  <a:pt x="236" y="372"/>
                </a:lnTo>
                <a:lnTo>
                  <a:pt x="220" y="382"/>
                </a:lnTo>
                <a:lnTo>
                  <a:pt x="202" y="390"/>
                </a:lnTo>
                <a:lnTo>
                  <a:pt x="186" y="396"/>
                </a:lnTo>
                <a:lnTo>
                  <a:pt x="168" y="400"/>
                </a:lnTo>
                <a:lnTo>
                  <a:pt x="150" y="404"/>
                </a:lnTo>
                <a:lnTo>
                  <a:pt x="130" y="404"/>
                </a:lnTo>
                <a:lnTo>
                  <a:pt x="112" y="404"/>
                </a:lnTo>
                <a:lnTo>
                  <a:pt x="94" y="400"/>
                </a:lnTo>
                <a:lnTo>
                  <a:pt x="78" y="396"/>
                </a:lnTo>
                <a:lnTo>
                  <a:pt x="60" y="392"/>
                </a:lnTo>
                <a:lnTo>
                  <a:pt x="44" y="384"/>
                </a:lnTo>
                <a:lnTo>
                  <a:pt x="28" y="376"/>
                </a:lnTo>
                <a:lnTo>
                  <a:pt x="14" y="364"/>
                </a:lnTo>
                <a:lnTo>
                  <a:pt x="0" y="354"/>
                </a:lnTo>
                <a:lnTo>
                  <a:pt x="0" y="354"/>
                </a:lnTo>
                <a:lnTo>
                  <a:pt x="18" y="376"/>
                </a:lnTo>
                <a:lnTo>
                  <a:pt x="36" y="396"/>
                </a:lnTo>
                <a:lnTo>
                  <a:pt x="56" y="414"/>
                </a:lnTo>
                <a:lnTo>
                  <a:pt x="76" y="430"/>
                </a:lnTo>
                <a:lnTo>
                  <a:pt x="98" y="444"/>
                </a:lnTo>
                <a:lnTo>
                  <a:pt x="120" y="456"/>
                </a:lnTo>
                <a:lnTo>
                  <a:pt x="144" y="468"/>
                </a:lnTo>
                <a:lnTo>
                  <a:pt x="168" y="476"/>
                </a:lnTo>
                <a:lnTo>
                  <a:pt x="192" y="484"/>
                </a:lnTo>
                <a:lnTo>
                  <a:pt x="216" y="490"/>
                </a:lnTo>
                <a:lnTo>
                  <a:pt x="240" y="494"/>
                </a:lnTo>
                <a:lnTo>
                  <a:pt x="264" y="496"/>
                </a:lnTo>
                <a:lnTo>
                  <a:pt x="290" y="496"/>
                </a:lnTo>
                <a:lnTo>
                  <a:pt x="314" y="496"/>
                </a:lnTo>
                <a:lnTo>
                  <a:pt x="338" y="492"/>
                </a:lnTo>
                <a:lnTo>
                  <a:pt x="364" y="490"/>
                </a:lnTo>
                <a:lnTo>
                  <a:pt x="386" y="484"/>
                </a:lnTo>
                <a:lnTo>
                  <a:pt x="410" y="478"/>
                </a:lnTo>
                <a:lnTo>
                  <a:pt x="434" y="470"/>
                </a:lnTo>
                <a:lnTo>
                  <a:pt x="456" y="460"/>
                </a:lnTo>
                <a:lnTo>
                  <a:pt x="476" y="450"/>
                </a:lnTo>
                <a:lnTo>
                  <a:pt x="498" y="438"/>
                </a:lnTo>
                <a:lnTo>
                  <a:pt x="518" y="424"/>
                </a:lnTo>
                <a:lnTo>
                  <a:pt x="536" y="410"/>
                </a:lnTo>
                <a:lnTo>
                  <a:pt x="554" y="396"/>
                </a:lnTo>
                <a:lnTo>
                  <a:pt x="570" y="380"/>
                </a:lnTo>
                <a:lnTo>
                  <a:pt x="584" y="362"/>
                </a:lnTo>
                <a:lnTo>
                  <a:pt x="598" y="344"/>
                </a:lnTo>
                <a:lnTo>
                  <a:pt x="610" y="324"/>
                </a:lnTo>
                <a:lnTo>
                  <a:pt x="620" y="304"/>
                </a:lnTo>
                <a:lnTo>
                  <a:pt x="628" y="284"/>
                </a:lnTo>
                <a:lnTo>
                  <a:pt x="634" y="262"/>
                </a:lnTo>
                <a:lnTo>
                  <a:pt x="634" y="262"/>
                </a:lnTo>
                <a:lnTo>
                  <a:pt x="650" y="260"/>
                </a:lnTo>
                <a:lnTo>
                  <a:pt x="664" y="258"/>
                </a:lnTo>
                <a:lnTo>
                  <a:pt x="676" y="256"/>
                </a:lnTo>
                <a:lnTo>
                  <a:pt x="688" y="252"/>
                </a:lnTo>
                <a:lnTo>
                  <a:pt x="698" y="246"/>
                </a:lnTo>
                <a:lnTo>
                  <a:pt x="706" y="242"/>
                </a:lnTo>
                <a:lnTo>
                  <a:pt x="720" y="228"/>
                </a:lnTo>
                <a:lnTo>
                  <a:pt x="720" y="228"/>
                </a:lnTo>
                <a:lnTo>
                  <a:pt x="700" y="230"/>
                </a:lnTo>
                <a:lnTo>
                  <a:pt x="678" y="230"/>
                </a:lnTo>
                <a:lnTo>
                  <a:pt x="656" y="226"/>
                </a:lnTo>
                <a:lnTo>
                  <a:pt x="638" y="220"/>
                </a:lnTo>
                <a:lnTo>
                  <a:pt x="638" y="22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8" name="Oval 87"/>
          <p:cNvSpPr/>
          <p:nvPr userDrawn="1"/>
        </p:nvSpPr>
        <p:spPr>
          <a:xfrm>
            <a:off x="2581071" y="6091142"/>
            <a:ext cx="571116" cy="5711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9" name="Freeform 626">
            <a:hlinkClick r:id="rId5"/>
          </p:cNvPr>
          <p:cNvSpPr>
            <a:spLocks noEditPoints="1"/>
          </p:cNvSpPr>
          <p:nvPr userDrawn="1"/>
        </p:nvSpPr>
        <p:spPr bwMode="auto">
          <a:xfrm>
            <a:off x="2719643" y="6229624"/>
            <a:ext cx="293941" cy="294177"/>
          </a:xfrm>
          <a:custGeom>
            <a:avLst/>
            <a:gdLst>
              <a:gd name="T0" fmla="*/ 766 w 2492"/>
              <a:gd name="T1" fmla="*/ 2115 h 2494"/>
              <a:gd name="T2" fmla="*/ 1669 w 2492"/>
              <a:gd name="T3" fmla="*/ 932 h 2494"/>
              <a:gd name="T4" fmla="*/ 1524 w 2492"/>
              <a:gd name="T5" fmla="*/ 957 h 2494"/>
              <a:gd name="T6" fmla="*/ 1402 w 2492"/>
              <a:gd name="T7" fmla="*/ 1045 h 2494"/>
              <a:gd name="T8" fmla="*/ 1362 w 2492"/>
              <a:gd name="T9" fmla="*/ 1094 h 2494"/>
              <a:gd name="T10" fmla="*/ 1349 w 2492"/>
              <a:gd name="T11" fmla="*/ 1104 h 2494"/>
              <a:gd name="T12" fmla="*/ 1344 w 2492"/>
              <a:gd name="T13" fmla="*/ 1005 h 2494"/>
              <a:gd name="T14" fmla="*/ 953 w 2492"/>
              <a:gd name="T15" fmla="*/ 2115 h 2494"/>
              <a:gd name="T16" fmla="*/ 1346 w 2492"/>
              <a:gd name="T17" fmla="*/ 2050 h 2494"/>
              <a:gd name="T18" fmla="*/ 1351 w 2492"/>
              <a:gd name="T19" fmla="*/ 1442 h 2494"/>
              <a:gd name="T20" fmla="*/ 1381 w 2492"/>
              <a:gd name="T21" fmla="*/ 1333 h 2494"/>
              <a:gd name="T22" fmla="*/ 1451 w 2492"/>
              <a:gd name="T23" fmla="*/ 1255 h 2494"/>
              <a:gd name="T24" fmla="*/ 1551 w 2492"/>
              <a:gd name="T25" fmla="*/ 1232 h 2494"/>
              <a:gd name="T26" fmla="*/ 1648 w 2492"/>
              <a:gd name="T27" fmla="*/ 1264 h 2494"/>
              <a:gd name="T28" fmla="*/ 1704 w 2492"/>
              <a:gd name="T29" fmla="*/ 1353 h 2494"/>
              <a:gd name="T30" fmla="*/ 1719 w 2492"/>
              <a:gd name="T31" fmla="*/ 1516 h 2494"/>
              <a:gd name="T32" fmla="*/ 2110 w 2492"/>
              <a:gd name="T33" fmla="*/ 2115 h 2494"/>
              <a:gd name="T34" fmla="*/ 2113 w 2492"/>
              <a:gd name="T35" fmla="*/ 1761 h 2494"/>
              <a:gd name="T36" fmla="*/ 2099 w 2492"/>
              <a:gd name="T37" fmla="*/ 1312 h 2494"/>
              <a:gd name="T38" fmla="*/ 2052 w 2492"/>
              <a:gd name="T39" fmla="*/ 1147 h 2494"/>
              <a:gd name="T40" fmla="*/ 1963 w 2492"/>
              <a:gd name="T41" fmla="*/ 1029 h 2494"/>
              <a:gd name="T42" fmla="*/ 1829 w 2492"/>
              <a:gd name="T43" fmla="*/ 956 h 2494"/>
              <a:gd name="T44" fmla="*/ 1669 w 2492"/>
              <a:gd name="T45" fmla="*/ 932 h 2494"/>
              <a:gd name="T46" fmla="*/ 483 w 2492"/>
              <a:gd name="T47" fmla="*/ 426 h 2494"/>
              <a:gd name="T48" fmla="*/ 391 w 2492"/>
              <a:gd name="T49" fmla="*/ 496 h 2494"/>
              <a:gd name="T50" fmla="*/ 356 w 2492"/>
              <a:gd name="T51" fmla="*/ 610 h 2494"/>
              <a:gd name="T52" fmla="*/ 391 w 2492"/>
              <a:gd name="T53" fmla="*/ 722 h 2494"/>
              <a:gd name="T54" fmla="*/ 481 w 2492"/>
              <a:gd name="T55" fmla="*/ 792 h 2494"/>
              <a:gd name="T56" fmla="*/ 610 w 2492"/>
              <a:gd name="T57" fmla="*/ 803 h 2494"/>
              <a:gd name="T58" fmla="*/ 718 w 2492"/>
              <a:gd name="T59" fmla="*/ 752 h 2494"/>
              <a:gd name="T60" fmla="*/ 775 w 2492"/>
              <a:gd name="T61" fmla="*/ 652 h 2494"/>
              <a:gd name="T62" fmla="*/ 764 w 2492"/>
              <a:gd name="T63" fmla="*/ 531 h 2494"/>
              <a:gd name="T64" fmla="*/ 690 w 2492"/>
              <a:gd name="T65" fmla="*/ 443 h 2494"/>
              <a:gd name="T66" fmla="*/ 569 w 2492"/>
              <a:gd name="T67" fmla="*/ 412 h 2494"/>
              <a:gd name="T68" fmla="*/ 2071 w 2492"/>
              <a:gd name="T69" fmla="*/ 3 h 2494"/>
              <a:gd name="T70" fmla="*/ 2144 w 2492"/>
              <a:gd name="T71" fmla="*/ 20 h 2494"/>
              <a:gd name="T72" fmla="*/ 2296 w 2492"/>
              <a:gd name="T73" fmla="*/ 90 h 2494"/>
              <a:gd name="T74" fmla="*/ 2409 w 2492"/>
              <a:gd name="T75" fmla="*/ 211 h 2494"/>
              <a:gd name="T76" fmla="*/ 2468 w 2492"/>
              <a:gd name="T77" fmla="*/ 345 h 2494"/>
              <a:gd name="T78" fmla="*/ 2492 w 2492"/>
              <a:gd name="T79" fmla="*/ 2064 h 2494"/>
              <a:gd name="T80" fmla="*/ 2482 w 2492"/>
              <a:gd name="T81" fmla="*/ 2087 h 2494"/>
              <a:gd name="T82" fmla="*/ 2430 w 2492"/>
              <a:gd name="T83" fmla="*/ 2252 h 2494"/>
              <a:gd name="T84" fmla="*/ 2326 w 2492"/>
              <a:gd name="T85" fmla="*/ 2379 h 2494"/>
              <a:gd name="T86" fmla="*/ 2188 w 2492"/>
              <a:gd name="T87" fmla="*/ 2457 h 2494"/>
              <a:gd name="T88" fmla="*/ 2063 w 2492"/>
              <a:gd name="T89" fmla="*/ 2494 h 2494"/>
              <a:gd name="T90" fmla="*/ 413 w 2492"/>
              <a:gd name="T91" fmla="*/ 2488 h 2494"/>
              <a:gd name="T92" fmla="*/ 292 w 2492"/>
              <a:gd name="T93" fmla="*/ 2456 h 2494"/>
              <a:gd name="T94" fmla="*/ 153 w 2492"/>
              <a:gd name="T95" fmla="*/ 2368 h 2494"/>
              <a:gd name="T96" fmla="*/ 52 w 2492"/>
              <a:gd name="T97" fmla="*/ 2230 h 2494"/>
              <a:gd name="T98" fmla="*/ 11 w 2492"/>
              <a:gd name="T99" fmla="*/ 2107 h 2494"/>
              <a:gd name="T100" fmla="*/ 3 w 2492"/>
              <a:gd name="T101" fmla="*/ 421 h 2494"/>
              <a:gd name="T102" fmla="*/ 19 w 2492"/>
              <a:gd name="T103" fmla="*/ 348 h 2494"/>
              <a:gd name="T104" fmla="*/ 89 w 2492"/>
              <a:gd name="T105" fmla="*/ 195 h 2494"/>
              <a:gd name="T106" fmla="*/ 211 w 2492"/>
              <a:gd name="T107" fmla="*/ 81 h 2494"/>
              <a:gd name="T108" fmla="*/ 345 w 2492"/>
              <a:gd name="T109" fmla="*/ 23 h 2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492" h="2494">
                <a:moveTo>
                  <a:pt x="383" y="959"/>
                </a:moveTo>
                <a:lnTo>
                  <a:pt x="383" y="2115"/>
                </a:lnTo>
                <a:lnTo>
                  <a:pt x="766" y="2115"/>
                </a:lnTo>
                <a:lnTo>
                  <a:pt x="766" y="959"/>
                </a:lnTo>
                <a:lnTo>
                  <a:pt x="383" y="959"/>
                </a:lnTo>
                <a:close/>
                <a:moveTo>
                  <a:pt x="1669" y="932"/>
                </a:moveTo>
                <a:lnTo>
                  <a:pt x="1619" y="935"/>
                </a:lnTo>
                <a:lnTo>
                  <a:pt x="1570" y="943"/>
                </a:lnTo>
                <a:lnTo>
                  <a:pt x="1524" y="957"/>
                </a:lnTo>
                <a:lnTo>
                  <a:pt x="1481" y="980"/>
                </a:lnTo>
                <a:lnTo>
                  <a:pt x="1440" y="1008"/>
                </a:lnTo>
                <a:lnTo>
                  <a:pt x="1402" y="1045"/>
                </a:lnTo>
                <a:lnTo>
                  <a:pt x="1367" y="1089"/>
                </a:lnTo>
                <a:lnTo>
                  <a:pt x="1363" y="1091"/>
                </a:lnTo>
                <a:lnTo>
                  <a:pt x="1362" y="1094"/>
                </a:lnTo>
                <a:lnTo>
                  <a:pt x="1359" y="1096"/>
                </a:lnTo>
                <a:lnTo>
                  <a:pt x="1355" y="1100"/>
                </a:lnTo>
                <a:lnTo>
                  <a:pt x="1349" y="1104"/>
                </a:lnTo>
                <a:lnTo>
                  <a:pt x="1344" y="1110"/>
                </a:lnTo>
                <a:lnTo>
                  <a:pt x="1344" y="1056"/>
                </a:lnTo>
                <a:lnTo>
                  <a:pt x="1344" y="1005"/>
                </a:lnTo>
                <a:lnTo>
                  <a:pt x="1344" y="959"/>
                </a:lnTo>
                <a:lnTo>
                  <a:pt x="953" y="959"/>
                </a:lnTo>
                <a:lnTo>
                  <a:pt x="953" y="2115"/>
                </a:lnTo>
                <a:lnTo>
                  <a:pt x="1346" y="2115"/>
                </a:lnTo>
                <a:lnTo>
                  <a:pt x="1346" y="2080"/>
                </a:lnTo>
                <a:lnTo>
                  <a:pt x="1346" y="2050"/>
                </a:lnTo>
                <a:lnTo>
                  <a:pt x="1346" y="1765"/>
                </a:lnTo>
                <a:lnTo>
                  <a:pt x="1348" y="1481"/>
                </a:lnTo>
                <a:lnTo>
                  <a:pt x="1351" y="1442"/>
                </a:lnTo>
                <a:lnTo>
                  <a:pt x="1357" y="1404"/>
                </a:lnTo>
                <a:lnTo>
                  <a:pt x="1367" y="1368"/>
                </a:lnTo>
                <a:lnTo>
                  <a:pt x="1381" y="1333"/>
                </a:lnTo>
                <a:lnTo>
                  <a:pt x="1400" y="1301"/>
                </a:lnTo>
                <a:lnTo>
                  <a:pt x="1424" y="1275"/>
                </a:lnTo>
                <a:lnTo>
                  <a:pt x="1451" y="1255"/>
                </a:lnTo>
                <a:lnTo>
                  <a:pt x="1481" y="1242"/>
                </a:lnTo>
                <a:lnTo>
                  <a:pt x="1514" y="1234"/>
                </a:lnTo>
                <a:lnTo>
                  <a:pt x="1551" y="1232"/>
                </a:lnTo>
                <a:lnTo>
                  <a:pt x="1589" y="1237"/>
                </a:lnTo>
                <a:lnTo>
                  <a:pt x="1621" y="1247"/>
                </a:lnTo>
                <a:lnTo>
                  <a:pt x="1648" y="1264"/>
                </a:lnTo>
                <a:lnTo>
                  <a:pt x="1672" y="1288"/>
                </a:lnTo>
                <a:lnTo>
                  <a:pt x="1689" y="1317"/>
                </a:lnTo>
                <a:lnTo>
                  <a:pt x="1704" y="1353"/>
                </a:lnTo>
                <a:lnTo>
                  <a:pt x="1711" y="1395"/>
                </a:lnTo>
                <a:lnTo>
                  <a:pt x="1718" y="1455"/>
                </a:lnTo>
                <a:lnTo>
                  <a:pt x="1719" y="1516"/>
                </a:lnTo>
                <a:lnTo>
                  <a:pt x="1721" y="2061"/>
                </a:lnTo>
                <a:lnTo>
                  <a:pt x="1721" y="2115"/>
                </a:lnTo>
                <a:lnTo>
                  <a:pt x="2110" y="2115"/>
                </a:lnTo>
                <a:lnTo>
                  <a:pt x="2112" y="2096"/>
                </a:lnTo>
                <a:lnTo>
                  <a:pt x="2112" y="2079"/>
                </a:lnTo>
                <a:lnTo>
                  <a:pt x="2113" y="1761"/>
                </a:lnTo>
                <a:lnTo>
                  <a:pt x="2112" y="1441"/>
                </a:lnTo>
                <a:lnTo>
                  <a:pt x="2109" y="1377"/>
                </a:lnTo>
                <a:lnTo>
                  <a:pt x="2099" y="1312"/>
                </a:lnTo>
                <a:lnTo>
                  <a:pt x="2086" y="1250"/>
                </a:lnTo>
                <a:lnTo>
                  <a:pt x="2072" y="1196"/>
                </a:lnTo>
                <a:lnTo>
                  <a:pt x="2052" y="1147"/>
                </a:lnTo>
                <a:lnTo>
                  <a:pt x="2026" y="1102"/>
                </a:lnTo>
                <a:lnTo>
                  <a:pt x="1996" y="1062"/>
                </a:lnTo>
                <a:lnTo>
                  <a:pt x="1963" y="1029"/>
                </a:lnTo>
                <a:lnTo>
                  <a:pt x="1923" y="999"/>
                </a:lnTo>
                <a:lnTo>
                  <a:pt x="1878" y="975"/>
                </a:lnTo>
                <a:lnTo>
                  <a:pt x="1829" y="956"/>
                </a:lnTo>
                <a:lnTo>
                  <a:pt x="1773" y="943"/>
                </a:lnTo>
                <a:lnTo>
                  <a:pt x="1721" y="935"/>
                </a:lnTo>
                <a:lnTo>
                  <a:pt x="1669" y="932"/>
                </a:lnTo>
                <a:close/>
                <a:moveTo>
                  <a:pt x="569" y="412"/>
                </a:moveTo>
                <a:lnTo>
                  <a:pt x="524" y="415"/>
                </a:lnTo>
                <a:lnTo>
                  <a:pt x="483" y="426"/>
                </a:lnTo>
                <a:lnTo>
                  <a:pt x="447" y="443"/>
                </a:lnTo>
                <a:lnTo>
                  <a:pt x="416" y="467"/>
                </a:lnTo>
                <a:lnTo>
                  <a:pt x="391" y="496"/>
                </a:lnTo>
                <a:lnTo>
                  <a:pt x="372" y="531"/>
                </a:lnTo>
                <a:lnTo>
                  <a:pt x="361" y="569"/>
                </a:lnTo>
                <a:lnTo>
                  <a:pt x="356" y="610"/>
                </a:lnTo>
                <a:lnTo>
                  <a:pt x="361" y="652"/>
                </a:lnTo>
                <a:lnTo>
                  <a:pt x="372" y="688"/>
                </a:lnTo>
                <a:lnTo>
                  <a:pt x="391" y="722"/>
                </a:lnTo>
                <a:lnTo>
                  <a:pt x="415" y="750"/>
                </a:lnTo>
                <a:lnTo>
                  <a:pt x="447" y="774"/>
                </a:lnTo>
                <a:lnTo>
                  <a:pt x="481" y="792"/>
                </a:lnTo>
                <a:lnTo>
                  <a:pt x="521" y="803"/>
                </a:lnTo>
                <a:lnTo>
                  <a:pt x="566" y="808"/>
                </a:lnTo>
                <a:lnTo>
                  <a:pt x="610" y="803"/>
                </a:lnTo>
                <a:lnTo>
                  <a:pt x="652" y="793"/>
                </a:lnTo>
                <a:lnTo>
                  <a:pt x="688" y="776"/>
                </a:lnTo>
                <a:lnTo>
                  <a:pt x="718" y="752"/>
                </a:lnTo>
                <a:lnTo>
                  <a:pt x="745" y="723"/>
                </a:lnTo>
                <a:lnTo>
                  <a:pt x="764" y="690"/>
                </a:lnTo>
                <a:lnTo>
                  <a:pt x="775" y="652"/>
                </a:lnTo>
                <a:lnTo>
                  <a:pt x="780" y="610"/>
                </a:lnTo>
                <a:lnTo>
                  <a:pt x="775" y="569"/>
                </a:lnTo>
                <a:lnTo>
                  <a:pt x="764" y="531"/>
                </a:lnTo>
                <a:lnTo>
                  <a:pt x="745" y="496"/>
                </a:lnTo>
                <a:lnTo>
                  <a:pt x="721" y="467"/>
                </a:lnTo>
                <a:lnTo>
                  <a:pt x="690" y="443"/>
                </a:lnTo>
                <a:lnTo>
                  <a:pt x="653" y="426"/>
                </a:lnTo>
                <a:lnTo>
                  <a:pt x="613" y="415"/>
                </a:lnTo>
                <a:lnTo>
                  <a:pt x="569" y="412"/>
                </a:lnTo>
                <a:close/>
                <a:moveTo>
                  <a:pt x="427" y="0"/>
                </a:moveTo>
                <a:lnTo>
                  <a:pt x="2063" y="0"/>
                </a:lnTo>
                <a:lnTo>
                  <a:pt x="2071" y="3"/>
                </a:lnTo>
                <a:lnTo>
                  <a:pt x="2077" y="6"/>
                </a:lnTo>
                <a:lnTo>
                  <a:pt x="2085" y="9"/>
                </a:lnTo>
                <a:lnTo>
                  <a:pt x="2144" y="20"/>
                </a:lnTo>
                <a:lnTo>
                  <a:pt x="2199" y="38"/>
                </a:lnTo>
                <a:lnTo>
                  <a:pt x="2250" y="60"/>
                </a:lnTo>
                <a:lnTo>
                  <a:pt x="2296" y="90"/>
                </a:lnTo>
                <a:lnTo>
                  <a:pt x="2338" y="125"/>
                </a:lnTo>
                <a:lnTo>
                  <a:pt x="2376" y="165"/>
                </a:lnTo>
                <a:lnTo>
                  <a:pt x="2409" y="211"/>
                </a:lnTo>
                <a:lnTo>
                  <a:pt x="2439" y="264"/>
                </a:lnTo>
                <a:lnTo>
                  <a:pt x="2455" y="303"/>
                </a:lnTo>
                <a:lnTo>
                  <a:pt x="2468" y="345"/>
                </a:lnTo>
                <a:lnTo>
                  <a:pt x="2479" y="386"/>
                </a:lnTo>
                <a:lnTo>
                  <a:pt x="2492" y="429"/>
                </a:lnTo>
                <a:lnTo>
                  <a:pt x="2492" y="2064"/>
                </a:lnTo>
                <a:lnTo>
                  <a:pt x="2487" y="2072"/>
                </a:lnTo>
                <a:lnTo>
                  <a:pt x="2485" y="2080"/>
                </a:lnTo>
                <a:lnTo>
                  <a:pt x="2482" y="2087"/>
                </a:lnTo>
                <a:lnTo>
                  <a:pt x="2471" y="2146"/>
                </a:lnTo>
                <a:lnTo>
                  <a:pt x="2454" y="2201"/>
                </a:lnTo>
                <a:lnTo>
                  <a:pt x="2430" y="2252"/>
                </a:lnTo>
                <a:lnTo>
                  <a:pt x="2401" y="2298"/>
                </a:lnTo>
                <a:lnTo>
                  <a:pt x="2366" y="2341"/>
                </a:lnTo>
                <a:lnTo>
                  <a:pt x="2326" y="2379"/>
                </a:lnTo>
                <a:lnTo>
                  <a:pt x="2279" y="2413"/>
                </a:lnTo>
                <a:lnTo>
                  <a:pt x="2228" y="2442"/>
                </a:lnTo>
                <a:lnTo>
                  <a:pt x="2188" y="2457"/>
                </a:lnTo>
                <a:lnTo>
                  <a:pt x="2147" y="2470"/>
                </a:lnTo>
                <a:lnTo>
                  <a:pt x="2104" y="2481"/>
                </a:lnTo>
                <a:lnTo>
                  <a:pt x="2063" y="2494"/>
                </a:lnTo>
                <a:lnTo>
                  <a:pt x="427" y="2494"/>
                </a:lnTo>
                <a:lnTo>
                  <a:pt x="421" y="2491"/>
                </a:lnTo>
                <a:lnTo>
                  <a:pt x="413" y="2488"/>
                </a:lnTo>
                <a:lnTo>
                  <a:pt x="405" y="2486"/>
                </a:lnTo>
                <a:lnTo>
                  <a:pt x="346" y="2473"/>
                </a:lnTo>
                <a:lnTo>
                  <a:pt x="292" y="2456"/>
                </a:lnTo>
                <a:lnTo>
                  <a:pt x="242" y="2434"/>
                </a:lnTo>
                <a:lnTo>
                  <a:pt x="195" y="2403"/>
                </a:lnTo>
                <a:lnTo>
                  <a:pt x="153" y="2368"/>
                </a:lnTo>
                <a:lnTo>
                  <a:pt x="114" y="2329"/>
                </a:lnTo>
                <a:lnTo>
                  <a:pt x="81" y="2282"/>
                </a:lnTo>
                <a:lnTo>
                  <a:pt x="52" y="2230"/>
                </a:lnTo>
                <a:lnTo>
                  <a:pt x="35" y="2190"/>
                </a:lnTo>
                <a:lnTo>
                  <a:pt x="22" y="2149"/>
                </a:lnTo>
                <a:lnTo>
                  <a:pt x="11" y="2107"/>
                </a:lnTo>
                <a:lnTo>
                  <a:pt x="0" y="2064"/>
                </a:lnTo>
                <a:lnTo>
                  <a:pt x="0" y="429"/>
                </a:lnTo>
                <a:lnTo>
                  <a:pt x="3" y="421"/>
                </a:lnTo>
                <a:lnTo>
                  <a:pt x="6" y="413"/>
                </a:lnTo>
                <a:lnTo>
                  <a:pt x="8" y="407"/>
                </a:lnTo>
                <a:lnTo>
                  <a:pt x="19" y="348"/>
                </a:lnTo>
                <a:lnTo>
                  <a:pt x="37" y="292"/>
                </a:lnTo>
                <a:lnTo>
                  <a:pt x="60" y="241"/>
                </a:lnTo>
                <a:lnTo>
                  <a:pt x="89" y="195"/>
                </a:lnTo>
                <a:lnTo>
                  <a:pt x="124" y="152"/>
                </a:lnTo>
                <a:lnTo>
                  <a:pt x="165" y="114"/>
                </a:lnTo>
                <a:lnTo>
                  <a:pt x="211" y="81"/>
                </a:lnTo>
                <a:lnTo>
                  <a:pt x="264" y="52"/>
                </a:lnTo>
                <a:lnTo>
                  <a:pt x="304" y="36"/>
                </a:lnTo>
                <a:lnTo>
                  <a:pt x="345" y="23"/>
                </a:lnTo>
                <a:lnTo>
                  <a:pt x="386" y="12"/>
                </a:lnTo>
                <a:lnTo>
                  <a:pt x="427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z="4400" dirty="0"/>
          </a:p>
        </p:txBody>
      </p:sp>
      <p:sp>
        <p:nvSpPr>
          <p:cNvPr id="86" name="Oval 85"/>
          <p:cNvSpPr/>
          <p:nvPr userDrawn="1"/>
        </p:nvSpPr>
        <p:spPr>
          <a:xfrm>
            <a:off x="1843770" y="6091135"/>
            <a:ext cx="571116" cy="5711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dirty="0"/>
          </a:p>
        </p:txBody>
      </p:sp>
      <p:sp>
        <p:nvSpPr>
          <p:cNvPr id="87" name="Freeform 86">
            <a:hlinkClick r:id="rId6"/>
          </p:cNvPr>
          <p:cNvSpPr>
            <a:spLocks noEditPoints="1"/>
          </p:cNvSpPr>
          <p:nvPr userDrawn="1"/>
        </p:nvSpPr>
        <p:spPr bwMode="auto">
          <a:xfrm>
            <a:off x="1987504" y="6232755"/>
            <a:ext cx="283659" cy="287874"/>
          </a:xfrm>
          <a:custGeom>
            <a:avLst/>
            <a:gdLst>
              <a:gd name="T0" fmla="*/ 898 w 3629"/>
              <a:gd name="T1" fmla="*/ 2249 h 3684"/>
              <a:gd name="T2" fmla="*/ 767 w 3629"/>
              <a:gd name="T3" fmla="*/ 2423 h 3684"/>
              <a:gd name="T4" fmla="*/ 784 w 3629"/>
              <a:gd name="T5" fmla="*/ 2649 h 3684"/>
              <a:gd name="T6" fmla="*/ 936 w 3629"/>
              <a:gd name="T7" fmla="*/ 2802 h 3684"/>
              <a:gd name="T8" fmla="*/ 2596 w 3629"/>
              <a:gd name="T9" fmla="*/ 2828 h 3684"/>
              <a:gd name="T10" fmla="*/ 2787 w 3629"/>
              <a:gd name="T11" fmla="*/ 2722 h 3684"/>
              <a:gd name="T12" fmla="*/ 2865 w 3629"/>
              <a:gd name="T13" fmla="*/ 2515 h 3684"/>
              <a:gd name="T14" fmla="*/ 2787 w 3629"/>
              <a:gd name="T15" fmla="*/ 2307 h 3684"/>
              <a:gd name="T16" fmla="*/ 2596 w 3629"/>
              <a:gd name="T17" fmla="*/ 2201 h 3684"/>
              <a:gd name="T18" fmla="*/ 1112 w 3629"/>
              <a:gd name="T19" fmla="*/ 750 h 3684"/>
              <a:gd name="T20" fmla="*/ 918 w 3629"/>
              <a:gd name="T21" fmla="*/ 853 h 3684"/>
              <a:gd name="T22" fmla="*/ 838 w 3629"/>
              <a:gd name="T23" fmla="*/ 1059 h 3684"/>
              <a:gd name="T24" fmla="*/ 913 w 3629"/>
              <a:gd name="T25" fmla="*/ 1268 h 3684"/>
              <a:gd name="T26" fmla="*/ 1102 w 3629"/>
              <a:gd name="T27" fmla="*/ 1377 h 3684"/>
              <a:gd name="T28" fmla="*/ 1208 w 3629"/>
              <a:gd name="T29" fmla="*/ 1380 h 3684"/>
              <a:gd name="T30" fmla="*/ 1401 w 3629"/>
              <a:gd name="T31" fmla="*/ 1380 h 3684"/>
              <a:gd name="T32" fmla="*/ 1640 w 3629"/>
              <a:gd name="T33" fmla="*/ 1380 h 3684"/>
              <a:gd name="T34" fmla="*/ 1833 w 3629"/>
              <a:gd name="T35" fmla="*/ 1380 h 3684"/>
              <a:gd name="T36" fmla="*/ 1935 w 3629"/>
              <a:gd name="T37" fmla="*/ 1378 h 3684"/>
              <a:gd name="T38" fmla="*/ 2115 w 3629"/>
              <a:gd name="T39" fmla="*/ 1295 h 3684"/>
              <a:gd name="T40" fmla="*/ 2205 w 3629"/>
              <a:gd name="T41" fmla="*/ 1123 h 3684"/>
              <a:gd name="T42" fmla="*/ 2168 w 3629"/>
              <a:gd name="T43" fmla="*/ 917 h 3684"/>
              <a:gd name="T44" fmla="*/ 2021 w 3629"/>
              <a:gd name="T45" fmla="*/ 775 h 3684"/>
              <a:gd name="T46" fmla="*/ 1954 w 3629"/>
              <a:gd name="T47" fmla="*/ 0 h 3684"/>
              <a:gd name="T48" fmla="*/ 2281 w 3629"/>
              <a:gd name="T49" fmla="*/ 54 h 3684"/>
              <a:gd name="T50" fmla="*/ 2608 w 3629"/>
              <a:gd name="T51" fmla="*/ 232 h 3684"/>
              <a:gd name="T52" fmla="*/ 2834 w 3629"/>
              <a:gd name="T53" fmla="*/ 513 h 3684"/>
              <a:gd name="T54" fmla="*/ 2936 w 3629"/>
              <a:gd name="T55" fmla="*/ 880 h 3684"/>
              <a:gd name="T56" fmla="*/ 2938 w 3629"/>
              <a:gd name="T57" fmla="*/ 1273 h 3684"/>
              <a:gd name="T58" fmla="*/ 3050 w 3629"/>
              <a:gd name="T59" fmla="*/ 1427 h 3684"/>
              <a:gd name="T60" fmla="*/ 3285 w 3629"/>
              <a:gd name="T61" fmla="*/ 1490 h 3684"/>
              <a:gd name="T62" fmla="*/ 3490 w 3629"/>
              <a:gd name="T63" fmla="*/ 1652 h 3684"/>
              <a:gd name="T64" fmla="*/ 3603 w 3629"/>
              <a:gd name="T65" fmla="*/ 1910 h 3684"/>
              <a:gd name="T66" fmla="*/ 3627 w 3629"/>
              <a:gd name="T67" fmla="*/ 2225 h 3684"/>
              <a:gd name="T68" fmla="*/ 3628 w 3629"/>
              <a:gd name="T69" fmla="*/ 2393 h 3684"/>
              <a:gd name="T70" fmla="*/ 3629 w 3629"/>
              <a:gd name="T71" fmla="*/ 2493 h 3684"/>
              <a:gd name="T72" fmla="*/ 3583 w 3629"/>
              <a:gd name="T73" fmla="*/ 2861 h 3684"/>
              <a:gd name="T74" fmla="*/ 3414 w 3629"/>
              <a:gd name="T75" fmla="*/ 3236 h 3684"/>
              <a:gd name="T76" fmla="*/ 3129 w 3629"/>
              <a:gd name="T77" fmla="*/ 3508 h 3684"/>
              <a:gd name="T78" fmla="*/ 2749 w 3629"/>
              <a:gd name="T79" fmla="*/ 3657 h 3684"/>
              <a:gd name="T80" fmla="*/ 1134 w 3629"/>
              <a:gd name="T81" fmla="*/ 3684 h 3684"/>
              <a:gd name="T82" fmla="*/ 705 w 3629"/>
              <a:gd name="T83" fmla="*/ 3629 h 3684"/>
              <a:gd name="T84" fmla="*/ 370 w 3629"/>
              <a:gd name="T85" fmla="*/ 3462 h 3684"/>
              <a:gd name="T86" fmla="*/ 138 w 3629"/>
              <a:gd name="T87" fmla="*/ 3191 h 3684"/>
              <a:gd name="T88" fmla="*/ 24 w 3629"/>
              <a:gd name="T89" fmla="*/ 2830 h 3684"/>
              <a:gd name="T90" fmla="*/ 0 w 3629"/>
              <a:gd name="T91" fmla="*/ 2426 h 3684"/>
              <a:gd name="T92" fmla="*/ 28 w 3629"/>
              <a:gd name="T93" fmla="*/ 780 h 3684"/>
              <a:gd name="T94" fmla="*/ 131 w 3629"/>
              <a:gd name="T95" fmla="*/ 512 h 3684"/>
              <a:gd name="T96" fmla="*/ 262 w 3629"/>
              <a:gd name="T97" fmla="*/ 328 h 3684"/>
              <a:gd name="T98" fmla="*/ 524 w 3629"/>
              <a:gd name="T99" fmla="*/ 122 h 3684"/>
              <a:gd name="T100" fmla="*/ 902 w 3629"/>
              <a:gd name="T101" fmla="*/ 11 h 36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629" h="3684">
                <a:moveTo>
                  <a:pt x="1070" y="2198"/>
                </a:moveTo>
                <a:lnTo>
                  <a:pt x="1024" y="2201"/>
                </a:lnTo>
                <a:lnTo>
                  <a:pt x="978" y="2212"/>
                </a:lnTo>
                <a:lnTo>
                  <a:pt x="936" y="2228"/>
                </a:lnTo>
                <a:lnTo>
                  <a:pt x="898" y="2249"/>
                </a:lnTo>
                <a:lnTo>
                  <a:pt x="863" y="2275"/>
                </a:lnTo>
                <a:lnTo>
                  <a:pt x="831" y="2307"/>
                </a:lnTo>
                <a:lnTo>
                  <a:pt x="805" y="2342"/>
                </a:lnTo>
                <a:lnTo>
                  <a:pt x="784" y="2381"/>
                </a:lnTo>
                <a:lnTo>
                  <a:pt x="767" y="2423"/>
                </a:lnTo>
                <a:lnTo>
                  <a:pt x="758" y="2468"/>
                </a:lnTo>
                <a:lnTo>
                  <a:pt x="754" y="2515"/>
                </a:lnTo>
                <a:lnTo>
                  <a:pt x="758" y="2561"/>
                </a:lnTo>
                <a:lnTo>
                  <a:pt x="767" y="2607"/>
                </a:lnTo>
                <a:lnTo>
                  <a:pt x="784" y="2649"/>
                </a:lnTo>
                <a:lnTo>
                  <a:pt x="805" y="2687"/>
                </a:lnTo>
                <a:lnTo>
                  <a:pt x="831" y="2722"/>
                </a:lnTo>
                <a:lnTo>
                  <a:pt x="863" y="2754"/>
                </a:lnTo>
                <a:lnTo>
                  <a:pt x="898" y="2780"/>
                </a:lnTo>
                <a:lnTo>
                  <a:pt x="936" y="2802"/>
                </a:lnTo>
                <a:lnTo>
                  <a:pt x="978" y="2818"/>
                </a:lnTo>
                <a:lnTo>
                  <a:pt x="1024" y="2828"/>
                </a:lnTo>
                <a:lnTo>
                  <a:pt x="1070" y="2831"/>
                </a:lnTo>
                <a:lnTo>
                  <a:pt x="2549" y="2831"/>
                </a:lnTo>
                <a:lnTo>
                  <a:pt x="2596" y="2828"/>
                </a:lnTo>
                <a:lnTo>
                  <a:pt x="2640" y="2818"/>
                </a:lnTo>
                <a:lnTo>
                  <a:pt x="2681" y="2802"/>
                </a:lnTo>
                <a:lnTo>
                  <a:pt x="2721" y="2780"/>
                </a:lnTo>
                <a:lnTo>
                  <a:pt x="2756" y="2754"/>
                </a:lnTo>
                <a:lnTo>
                  <a:pt x="2787" y="2722"/>
                </a:lnTo>
                <a:lnTo>
                  <a:pt x="2814" y="2687"/>
                </a:lnTo>
                <a:lnTo>
                  <a:pt x="2835" y="2649"/>
                </a:lnTo>
                <a:lnTo>
                  <a:pt x="2851" y="2607"/>
                </a:lnTo>
                <a:lnTo>
                  <a:pt x="2861" y="2561"/>
                </a:lnTo>
                <a:lnTo>
                  <a:pt x="2865" y="2515"/>
                </a:lnTo>
                <a:lnTo>
                  <a:pt x="2861" y="2468"/>
                </a:lnTo>
                <a:lnTo>
                  <a:pt x="2851" y="2423"/>
                </a:lnTo>
                <a:lnTo>
                  <a:pt x="2835" y="2381"/>
                </a:lnTo>
                <a:lnTo>
                  <a:pt x="2814" y="2342"/>
                </a:lnTo>
                <a:lnTo>
                  <a:pt x="2787" y="2307"/>
                </a:lnTo>
                <a:lnTo>
                  <a:pt x="2756" y="2275"/>
                </a:lnTo>
                <a:lnTo>
                  <a:pt x="2721" y="2249"/>
                </a:lnTo>
                <a:lnTo>
                  <a:pt x="2681" y="2228"/>
                </a:lnTo>
                <a:lnTo>
                  <a:pt x="2640" y="2212"/>
                </a:lnTo>
                <a:lnTo>
                  <a:pt x="2596" y="2201"/>
                </a:lnTo>
                <a:lnTo>
                  <a:pt x="2549" y="2198"/>
                </a:lnTo>
                <a:lnTo>
                  <a:pt x="1070" y="2198"/>
                </a:lnTo>
                <a:close/>
                <a:moveTo>
                  <a:pt x="1898" y="746"/>
                </a:moveTo>
                <a:lnTo>
                  <a:pt x="1158" y="747"/>
                </a:lnTo>
                <a:lnTo>
                  <a:pt x="1112" y="750"/>
                </a:lnTo>
                <a:lnTo>
                  <a:pt x="1068" y="759"/>
                </a:lnTo>
                <a:lnTo>
                  <a:pt x="1025" y="775"/>
                </a:lnTo>
                <a:lnTo>
                  <a:pt x="986" y="796"/>
                </a:lnTo>
                <a:lnTo>
                  <a:pt x="950" y="822"/>
                </a:lnTo>
                <a:lnTo>
                  <a:pt x="918" y="853"/>
                </a:lnTo>
                <a:lnTo>
                  <a:pt x="891" y="888"/>
                </a:lnTo>
                <a:lnTo>
                  <a:pt x="870" y="926"/>
                </a:lnTo>
                <a:lnTo>
                  <a:pt x="853" y="967"/>
                </a:lnTo>
                <a:lnTo>
                  <a:pt x="843" y="1012"/>
                </a:lnTo>
                <a:lnTo>
                  <a:pt x="838" y="1059"/>
                </a:lnTo>
                <a:lnTo>
                  <a:pt x="840" y="1106"/>
                </a:lnTo>
                <a:lnTo>
                  <a:pt x="850" y="1151"/>
                </a:lnTo>
                <a:lnTo>
                  <a:pt x="865" y="1193"/>
                </a:lnTo>
                <a:lnTo>
                  <a:pt x="887" y="1231"/>
                </a:lnTo>
                <a:lnTo>
                  <a:pt x="913" y="1268"/>
                </a:lnTo>
                <a:lnTo>
                  <a:pt x="943" y="1300"/>
                </a:lnTo>
                <a:lnTo>
                  <a:pt x="977" y="1327"/>
                </a:lnTo>
                <a:lnTo>
                  <a:pt x="1016" y="1348"/>
                </a:lnTo>
                <a:lnTo>
                  <a:pt x="1057" y="1365"/>
                </a:lnTo>
                <a:lnTo>
                  <a:pt x="1102" y="1377"/>
                </a:lnTo>
                <a:lnTo>
                  <a:pt x="1149" y="1380"/>
                </a:lnTo>
                <a:lnTo>
                  <a:pt x="1152" y="1380"/>
                </a:lnTo>
                <a:lnTo>
                  <a:pt x="1165" y="1380"/>
                </a:lnTo>
                <a:lnTo>
                  <a:pt x="1183" y="1380"/>
                </a:lnTo>
                <a:lnTo>
                  <a:pt x="1208" y="1380"/>
                </a:lnTo>
                <a:lnTo>
                  <a:pt x="1238" y="1380"/>
                </a:lnTo>
                <a:lnTo>
                  <a:pt x="1273" y="1380"/>
                </a:lnTo>
                <a:lnTo>
                  <a:pt x="1313" y="1380"/>
                </a:lnTo>
                <a:lnTo>
                  <a:pt x="1356" y="1380"/>
                </a:lnTo>
                <a:lnTo>
                  <a:pt x="1401" y="1380"/>
                </a:lnTo>
                <a:lnTo>
                  <a:pt x="1448" y="1380"/>
                </a:lnTo>
                <a:lnTo>
                  <a:pt x="1496" y="1380"/>
                </a:lnTo>
                <a:lnTo>
                  <a:pt x="1545" y="1380"/>
                </a:lnTo>
                <a:lnTo>
                  <a:pt x="1592" y="1380"/>
                </a:lnTo>
                <a:lnTo>
                  <a:pt x="1640" y="1380"/>
                </a:lnTo>
                <a:lnTo>
                  <a:pt x="1685" y="1380"/>
                </a:lnTo>
                <a:lnTo>
                  <a:pt x="1728" y="1380"/>
                </a:lnTo>
                <a:lnTo>
                  <a:pt x="1767" y="1380"/>
                </a:lnTo>
                <a:lnTo>
                  <a:pt x="1803" y="1380"/>
                </a:lnTo>
                <a:lnTo>
                  <a:pt x="1833" y="1380"/>
                </a:lnTo>
                <a:lnTo>
                  <a:pt x="1858" y="1380"/>
                </a:lnTo>
                <a:lnTo>
                  <a:pt x="1877" y="1380"/>
                </a:lnTo>
                <a:lnTo>
                  <a:pt x="1889" y="1380"/>
                </a:lnTo>
                <a:lnTo>
                  <a:pt x="1893" y="1380"/>
                </a:lnTo>
                <a:lnTo>
                  <a:pt x="1935" y="1378"/>
                </a:lnTo>
                <a:lnTo>
                  <a:pt x="1976" y="1370"/>
                </a:lnTo>
                <a:lnTo>
                  <a:pt x="2014" y="1357"/>
                </a:lnTo>
                <a:lnTo>
                  <a:pt x="2050" y="1340"/>
                </a:lnTo>
                <a:lnTo>
                  <a:pt x="2084" y="1320"/>
                </a:lnTo>
                <a:lnTo>
                  <a:pt x="2115" y="1295"/>
                </a:lnTo>
                <a:lnTo>
                  <a:pt x="2141" y="1267"/>
                </a:lnTo>
                <a:lnTo>
                  <a:pt x="2164" y="1235"/>
                </a:lnTo>
                <a:lnTo>
                  <a:pt x="2183" y="1201"/>
                </a:lnTo>
                <a:lnTo>
                  <a:pt x="2196" y="1162"/>
                </a:lnTo>
                <a:lnTo>
                  <a:pt x="2205" y="1123"/>
                </a:lnTo>
                <a:lnTo>
                  <a:pt x="2209" y="1081"/>
                </a:lnTo>
                <a:lnTo>
                  <a:pt x="2206" y="1037"/>
                </a:lnTo>
                <a:lnTo>
                  <a:pt x="2199" y="995"/>
                </a:lnTo>
                <a:lnTo>
                  <a:pt x="2186" y="955"/>
                </a:lnTo>
                <a:lnTo>
                  <a:pt x="2168" y="917"/>
                </a:lnTo>
                <a:lnTo>
                  <a:pt x="2147" y="881"/>
                </a:lnTo>
                <a:lnTo>
                  <a:pt x="2119" y="849"/>
                </a:lnTo>
                <a:lnTo>
                  <a:pt x="2090" y="820"/>
                </a:lnTo>
                <a:lnTo>
                  <a:pt x="2057" y="796"/>
                </a:lnTo>
                <a:lnTo>
                  <a:pt x="2021" y="775"/>
                </a:lnTo>
                <a:lnTo>
                  <a:pt x="1981" y="759"/>
                </a:lnTo>
                <a:lnTo>
                  <a:pt x="1941" y="750"/>
                </a:lnTo>
                <a:lnTo>
                  <a:pt x="1898" y="746"/>
                </a:lnTo>
                <a:close/>
                <a:moveTo>
                  <a:pt x="1953" y="0"/>
                </a:moveTo>
                <a:lnTo>
                  <a:pt x="1954" y="0"/>
                </a:lnTo>
                <a:lnTo>
                  <a:pt x="1962" y="0"/>
                </a:lnTo>
                <a:lnTo>
                  <a:pt x="2046" y="5"/>
                </a:lnTo>
                <a:lnTo>
                  <a:pt x="2127" y="16"/>
                </a:lnTo>
                <a:lnTo>
                  <a:pt x="2205" y="32"/>
                </a:lnTo>
                <a:lnTo>
                  <a:pt x="2281" y="54"/>
                </a:lnTo>
                <a:lnTo>
                  <a:pt x="2354" y="80"/>
                </a:lnTo>
                <a:lnTo>
                  <a:pt x="2422" y="111"/>
                </a:lnTo>
                <a:lnTo>
                  <a:pt x="2488" y="147"/>
                </a:lnTo>
                <a:lnTo>
                  <a:pt x="2549" y="187"/>
                </a:lnTo>
                <a:lnTo>
                  <a:pt x="2608" y="232"/>
                </a:lnTo>
                <a:lnTo>
                  <a:pt x="2662" y="281"/>
                </a:lnTo>
                <a:lnTo>
                  <a:pt x="2712" y="333"/>
                </a:lnTo>
                <a:lnTo>
                  <a:pt x="2757" y="390"/>
                </a:lnTo>
                <a:lnTo>
                  <a:pt x="2798" y="450"/>
                </a:lnTo>
                <a:lnTo>
                  <a:pt x="2834" y="513"/>
                </a:lnTo>
                <a:lnTo>
                  <a:pt x="2865" y="581"/>
                </a:lnTo>
                <a:lnTo>
                  <a:pt x="2891" y="652"/>
                </a:lnTo>
                <a:lnTo>
                  <a:pt x="2911" y="724"/>
                </a:lnTo>
                <a:lnTo>
                  <a:pt x="2927" y="800"/>
                </a:lnTo>
                <a:lnTo>
                  <a:pt x="2936" y="880"/>
                </a:lnTo>
                <a:lnTo>
                  <a:pt x="2939" y="961"/>
                </a:lnTo>
                <a:lnTo>
                  <a:pt x="2945" y="1042"/>
                </a:lnTo>
                <a:lnTo>
                  <a:pt x="2947" y="1121"/>
                </a:lnTo>
                <a:lnTo>
                  <a:pt x="2944" y="1199"/>
                </a:lnTo>
                <a:lnTo>
                  <a:pt x="2938" y="1273"/>
                </a:lnTo>
                <a:lnTo>
                  <a:pt x="2928" y="1346"/>
                </a:lnTo>
                <a:lnTo>
                  <a:pt x="2913" y="1416"/>
                </a:lnTo>
                <a:lnTo>
                  <a:pt x="2959" y="1419"/>
                </a:lnTo>
                <a:lnTo>
                  <a:pt x="3004" y="1421"/>
                </a:lnTo>
                <a:lnTo>
                  <a:pt x="3050" y="1427"/>
                </a:lnTo>
                <a:lnTo>
                  <a:pt x="3098" y="1433"/>
                </a:lnTo>
                <a:lnTo>
                  <a:pt x="3145" y="1442"/>
                </a:lnTo>
                <a:lnTo>
                  <a:pt x="3193" y="1455"/>
                </a:lnTo>
                <a:lnTo>
                  <a:pt x="3239" y="1471"/>
                </a:lnTo>
                <a:lnTo>
                  <a:pt x="3285" y="1490"/>
                </a:lnTo>
                <a:lnTo>
                  <a:pt x="3331" y="1513"/>
                </a:lnTo>
                <a:lnTo>
                  <a:pt x="3374" y="1541"/>
                </a:lnTo>
                <a:lnTo>
                  <a:pt x="3414" y="1573"/>
                </a:lnTo>
                <a:lnTo>
                  <a:pt x="3454" y="1610"/>
                </a:lnTo>
                <a:lnTo>
                  <a:pt x="3490" y="1652"/>
                </a:lnTo>
                <a:lnTo>
                  <a:pt x="3524" y="1701"/>
                </a:lnTo>
                <a:lnTo>
                  <a:pt x="3551" y="1750"/>
                </a:lnTo>
                <a:lnTo>
                  <a:pt x="3574" y="1801"/>
                </a:lnTo>
                <a:lnTo>
                  <a:pt x="3591" y="1854"/>
                </a:lnTo>
                <a:lnTo>
                  <a:pt x="3603" y="1910"/>
                </a:lnTo>
                <a:lnTo>
                  <a:pt x="3613" y="1968"/>
                </a:lnTo>
                <a:lnTo>
                  <a:pt x="3619" y="2028"/>
                </a:lnTo>
                <a:lnTo>
                  <a:pt x="3624" y="2090"/>
                </a:lnTo>
                <a:lnTo>
                  <a:pt x="3626" y="2156"/>
                </a:lnTo>
                <a:lnTo>
                  <a:pt x="3627" y="2225"/>
                </a:lnTo>
                <a:lnTo>
                  <a:pt x="3627" y="2299"/>
                </a:lnTo>
                <a:lnTo>
                  <a:pt x="3627" y="2318"/>
                </a:lnTo>
                <a:lnTo>
                  <a:pt x="3627" y="2341"/>
                </a:lnTo>
                <a:lnTo>
                  <a:pt x="3627" y="2366"/>
                </a:lnTo>
                <a:lnTo>
                  <a:pt x="3628" y="2393"/>
                </a:lnTo>
                <a:lnTo>
                  <a:pt x="3628" y="2419"/>
                </a:lnTo>
                <a:lnTo>
                  <a:pt x="3628" y="2443"/>
                </a:lnTo>
                <a:lnTo>
                  <a:pt x="3628" y="2465"/>
                </a:lnTo>
                <a:lnTo>
                  <a:pt x="3628" y="2482"/>
                </a:lnTo>
                <a:lnTo>
                  <a:pt x="3629" y="2493"/>
                </a:lnTo>
                <a:lnTo>
                  <a:pt x="3629" y="2498"/>
                </a:lnTo>
                <a:lnTo>
                  <a:pt x="3625" y="2593"/>
                </a:lnTo>
                <a:lnTo>
                  <a:pt x="3617" y="2685"/>
                </a:lnTo>
                <a:lnTo>
                  <a:pt x="3602" y="2774"/>
                </a:lnTo>
                <a:lnTo>
                  <a:pt x="3583" y="2861"/>
                </a:lnTo>
                <a:lnTo>
                  <a:pt x="3559" y="2942"/>
                </a:lnTo>
                <a:lnTo>
                  <a:pt x="3531" y="3022"/>
                </a:lnTo>
                <a:lnTo>
                  <a:pt x="3497" y="3098"/>
                </a:lnTo>
                <a:lnTo>
                  <a:pt x="3458" y="3169"/>
                </a:lnTo>
                <a:lnTo>
                  <a:pt x="3414" y="3236"/>
                </a:lnTo>
                <a:lnTo>
                  <a:pt x="3366" y="3300"/>
                </a:lnTo>
                <a:lnTo>
                  <a:pt x="3314" y="3359"/>
                </a:lnTo>
                <a:lnTo>
                  <a:pt x="3256" y="3414"/>
                </a:lnTo>
                <a:lnTo>
                  <a:pt x="3195" y="3464"/>
                </a:lnTo>
                <a:lnTo>
                  <a:pt x="3129" y="3508"/>
                </a:lnTo>
                <a:lnTo>
                  <a:pt x="3060" y="3548"/>
                </a:lnTo>
                <a:lnTo>
                  <a:pt x="2988" y="3583"/>
                </a:lnTo>
                <a:lnTo>
                  <a:pt x="2911" y="3613"/>
                </a:lnTo>
                <a:lnTo>
                  <a:pt x="2832" y="3638"/>
                </a:lnTo>
                <a:lnTo>
                  <a:pt x="2749" y="3657"/>
                </a:lnTo>
                <a:lnTo>
                  <a:pt x="2665" y="3672"/>
                </a:lnTo>
                <a:lnTo>
                  <a:pt x="2576" y="3680"/>
                </a:lnTo>
                <a:lnTo>
                  <a:pt x="2485" y="3684"/>
                </a:lnTo>
                <a:lnTo>
                  <a:pt x="1159" y="3684"/>
                </a:lnTo>
                <a:lnTo>
                  <a:pt x="1134" y="3684"/>
                </a:lnTo>
                <a:lnTo>
                  <a:pt x="1042" y="3682"/>
                </a:lnTo>
                <a:lnTo>
                  <a:pt x="951" y="3675"/>
                </a:lnTo>
                <a:lnTo>
                  <a:pt x="865" y="3664"/>
                </a:lnTo>
                <a:lnTo>
                  <a:pt x="784" y="3648"/>
                </a:lnTo>
                <a:lnTo>
                  <a:pt x="705" y="3629"/>
                </a:lnTo>
                <a:lnTo>
                  <a:pt x="630" y="3604"/>
                </a:lnTo>
                <a:lnTo>
                  <a:pt x="560" y="3574"/>
                </a:lnTo>
                <a:lnTo>
                  <a:pt x="492" y="3541"/>
                </a:lnTo>
                <a:lnTo>
                  <a:pt x="429" y="3504"/>
                </a:lnTo>
                <a:lnTo>
                  <a:pt x="370" y="3462"/>
                </a:lnTo>
                <a:lnTo>
                  <a:pt x="314" y="3415"/>
                </a:lnTo>
                <a:lnTo>
                  <a:pt x="262" y="3364"/>
                </a:lnTo>
                <a:lnTo>
                  <a:pt x="216" y="3310"/>
                </a:lnTo>
                <a:lnTo>
                  <a:pt x="174" y="3252"/>
                </a:lnTo>
                <a:lnTo>
                  <a:pt x="138" y="3191"/>
                </a:lnTo>
                <a:lnTo>
                  <a:pt x="106" y="3126"/>
                </a:lnTo>
                <a:lnTo>
                  <a:pt x="79" y="3058"/>
                </a:lnTo>
                <a:lnTo>
                  <a:pt x="57" y="2985"/>
                </a:lnTo>
                <a:lnTo>
                  <a:pt x="38" y="2909"/>
                </a:lnTo>
                <a:lnTo>
                  <a:pt x="24" y="2830"/>
                </a:lnTo>
                <a:lnTo>
                  <a:pt x="14" y="2746"/>
                </a:lnTo>
                <a:lnTo>
                  <a:pt x="6" y="2658"/>
                </a:lnTo>
                <a:lnTo>
                  <a:pt x="1" y="2565"/>
                </a:lnTo>
                <a:lnTo>
                  <a:pt x="0" y="2467"/>
                </a:lnTo>
                <a:lnTo>
                  <a:pt x="0" y="2426"/>
                </a:lnTo>
                <a:lnTo>
                  <a:pt x="0" y="2386"/>
                </a:lnTo>
                <a:lnTo>
                  <a:pt x="0" y="985"/>
                </a:lnTo>
                <a:lnTo>
                  <a:pt x="6" y="913"/>
                </a:lnTo>
                <a:lnTo>
                  <a:pt x="16" y="845"/>
                </a:lnTo>
                <a:lnTo>
                  <a:pt x="28" y="780"/>
                </a:lnTo>
                <a:lnTo>
                  <a:pt x="44" y="720"/>
                </a:lnTo>
                <a:lnTo>
                  <a:pt x="63" y="662"/>
                </a:lnTo>
                <a:lnTo>
                  <a:pt x="84" y="609"/>
                </a:lnTo>
                <a:lnTo>
                  <a:pt x="106" y="559"/>
                </a:lnTo>
                <a:lnTo>
                  <a:pt x="131" y="512"/>
                </a:lnTo>
                <a:lnTo>
                  <a:pt x="156" y="469"/>
                </a:lnTo>
                <a:lnTo>
                  <a:pt x="183" y="429"/>
                </a:lnTo>
                <a:lnTo>
                  <a:pt x="209" y="393"/>
                </a:lnTo>
                <a:lnTo>
                  <a:pt x="236" y="359"/>
                </a:lnTo>
                <a:lnTo>
                  <a:pt x="262" y="328"/>
                </a:lnTo>
                <a:lnTo>
                  <a:pt x="288" y="300"/>
                </a:lnTo>
                <a:lnTo>
                  <a:pt x="342" y="249"/>
                </a:lnTo>
                <a:lnTo>
                  <a:pt x="398" y="201"/>
                </a:lnTo>
                <a:lnTo>
                  <a:pt x="459" y="159"/>
                </a:lnTo>
                <a:lnTo>
                  <a:pt x="524" y="122"/>
                </a:lnTo>
                <a:lnTo>
                  <a:pt x="593" y="90"/>
                </a:lnTo>
                <a:lnTo>
                  <a:pt x="664" y="63"/>
                </a:lnTo>
                <a:lnTo>
                  <a:pt x="740" y="40"/>
                </a:lnTo>
                <a:lnTo>
                  <a:pt x="820" y="23"/>
                </a:lnTo>
                <a:lnTo>
                  <a:pt x="902" y="11"/>
                </a:lnTo>
                <a:lnTo>
                  <a:pt x="988" y="3"/>
                </a:lnTo>
                <a:lnTo>
                  <a:pt x="1079" y="0"/>
                </a:lnTo>
                <a:lnTo>
                  <a:pt x="1088" y="0"/>
                </a:lnTo>
                <a:lnTo>
                  <a:pt x="1953" y="0"/>
                </a:lnTo>
                <a:close/>
              </a:path>
            </a:pathLst>
          </a:custGeom>
          <a:solidFill>
            <a:srgbClr val="1957A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4400" dirty="0"/>
          </a:p>
        </p:txBody>
      </p:sp>
      <p:sp>
        <p:nvSpPr>
          <p:cNvPr id="94" name="Subtitle 2">
            <a:hlinkClick r:id="rId7"/>
          </p:cNvPr>
          <p:cNvSpPr txBox="1">
            <a:spLocks/>
          </p:cNvSpPr>
          <p:nvPr userDrawn="1"/>
        </p:nvSpPr>
        <p:spPr>
          <a:xfrm>
            <a:off x="9370955" y="6165432"/>
            <a:ext cx="2959632" cy="4225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5D8"/>
              </a:buClr>
              <a:buFont typeface="Arial"/>
              <a:buNone/>
              <a:defRPr sz="900" kern="120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LucidaGrande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www.latentview.com</a:t>
            </a:r>
          </a:p>
        </p:txBody>
      </p:sp>
      <p:sp>
        <p:nvSpPr>
          <p:cNvPr id="4" name="Content Placeholder 3"/>
          <p:cNvSpPr>
            <a:spLocks noGrp="1"/>
          </p:cNvSpPr>
          <p:nvPr userDrawn="1">
            <p:ph sz="quarter" idx="10" hasCustomPrompt="1"/>
          </p:nvPr>
        </p:nvSpPr>
        <p:spPr>
          <a:xfrm>
            <a:off x="369607" y="5627271"/>
            <a:ext cx="2643977" cy="356988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E-mail ID</a:t>
            </a:r>
          </a:p>
        </p:txBody>
      </p:sp>
    </p:spTree>
    <p:extLst>
      <p:ext uri="{BB962C8B-B14F-4D97-AF65-F5344CB8AC3E}">
        <p14:creationId xmlns:p14="http://schemas.microsoft.com/office/powerpoint/2010/main" val="42694894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74">
          <p15:clr>
            <a:srgbClr val="FBAE40"/>
          </p15:clr>
        </p15:guide>
        <p15:guide id="3" orient="horz" pos="2694">
          <p15:clr>
            <a:srgbClr val="FBAE40"/>
          </p15:clr>
        </p15:guide>
        <p15:guide id="4" orient="horz" pos="-2">
          <p15:clr>
            <a:srgbClr val="FBAE40"/>
          </p15:clr>
        </p15:guide>
        <p15:guide id="5" pos="767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="" xmlns:a16="http://schemas.microsoft.com/office/drawing/2014/main" id="{4CC82F69-6481-4FDB-B80F-F69D48C67F0C}"/>
              </a:ext>
            </a:extLst>
          </p:cNvPr>
          <p:cNvSpPr/>
          <p:nvPr userDrawn="1"/>
        </p:nvSpPr>
        <p:spPr>
          <a:xfrm>
            <a:off x="0" y="0"/>
            <a:ext cx="12192000" cy="526198"/>
          </a:xfrm>
          <a:prstGeom prst="roundRect">
            <a:avLst>
              <a:gd name="adj" fmla="val 0"/>
            </a:avLst>
          </a:prstGeom>
          <a:gradFill>
            <a:gsLst>
              <a:gs pos="0">
                <a:srgbClr val="052049"/>
              </a:gs>
              <a:gs pos="90000">
                <a:srgbClr val="1957A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84944053-C2CE-4A8F-8254-E00EEBFA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55" y="58929"/>
            <a:ext cx="10940304" cy="4083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DBF476DF-F9BA-4DC2-9DF5-0B38E68B3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078" y="1123951"/>
            <a:ext cx="11744324" cy="4895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="" xmlns:a16="http://schemas.microsoft.com/office/drawing/2014/main" id="{D8011362-B18C-424D-A9DF-C8A495F0FC03}"/>
              </a:ext>
            </a:extLst>
          </p:cNvPr>
          <p:cNvSpPr/>
          <p:nvPr userDrawn="1"/>
        </p:nvSpPr>
        <p:spPr>
          <a:xfrm flipH="1">
            <a:off x="11037891" y="6196877"/>
            <a:ext cx="1149348" cy="65601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90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="" xmlns:a16="http://schemas.microsoft.com/office/drawing/2014/main" id="{C4D7D9BC-1ED0-404A-9BA4-C76BC0FBA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1651" y="6527800"/>
            <a:ext cx="228600" cy="177800"/>
          </a:xfrm>
          <a:prstGeom prst="rect">
            <a:avLst/>
          </a:prstGeom>
          <a:noFill/>
        </p:spPr>
        <p:txBody>
          <a:bodyPr wrap="none" lIns="0" tIns="0" rIns="0" bIns="0" anchor="ctr" anchorCtr="0"/>
          <a:lstStyle>
            <a:lvl1pPr algn="ctr">
              <a:defRPr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A6739A3-A001-4132-AECF-E1735C6210C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ED0CB488-30EA-4015-9174-1E0A80F1A15A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009" y="5850034"/>
            <a:ext cx="1418240" cy="10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042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66" r:id="rId2"/>
    <p:sldLayoutId id="2147483683" r:id="rId3"/>
    <p:sldLayoutId id="2147483681" r:id="rId4"/>
    <p:sldLayoutId id="2147483669" r:id="rId5"/>
    <p:sldLayoutId id="2147483670" r:id="rId6"/>
    <p:sldLayoutId id="2147483671" r:id="rId7"/>
    <p:sldLayoutId id="2147483675" r:id="rId8"/>
    <p:sldLayoutId id="2147483684" r:id="rId9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‒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7536">
          <p15:clr>
            <a:srgbClr val="F26B43"/>
          </p15:clr>
        </p15:guide>
        <p15:guide id="3" pos="1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wmf"/><Relationship Id="rId4" Type="http://schemas.openxmlformats.org/officeDocument/2006/relationships/package" Target="../embeddings/Microsoft_Excel_Worksheet1.xlsx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66503" y="946362"/>
            <a:ext cx="10601831" cy="618564"/>
          </a:xfrm>
        </p:spPr>
        <p:txBody>
          <a:bodyPr/>
          <a:lstStyle/>
          <a:p>
            <a:r>
              <a:rPr lang="en-IN" sz="2800" dirty="0" smtClean="0"/>
              <a:t>Deep Learning –Training Program Update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1509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28889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Specialization – Intermediate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670045"/>
              </p:ext>
            </p:extLst>
          </p:nvPr>
        </p:nvGraphicFramePr>
        <p:xfrm>
          <a:off x="197644" y="843280"/>
          <a:ext cx="11744325" cy="49847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4775"/>
                <a:gridCol w="3914775"/>
                <a:gridCol w="3914775"/>
              </a:tblGrid>
              <a:tr h="5210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IN" dirty="0" smtClean="0">
                          <a:solidFill>
                            <a:schemeClr val="bg1"/>
                          </a:solidFill>
                        </a:rPr>
                        <a:t>Neural Networks and Deep Learning</a:t>
                      </a:r>
                    </a:p>
                    <a:p>
                      <a:pPr marL="0" indent="0" algn="ctr">
                        <a:buFont typeface="+mj-lt"/>
                        <a:buNone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IN" dirty="0" smtClean="0">
                          <a:solidFill>
                            <a:schemeClr val="bg1"/>
                          </a:solidFill>
                        </a:rPr>
                        <a:t>Improving Deep Neural Networks</a:t>
                      </a:r>
                    </a:p>
                    <a:p>
                      <a:pPr marL="0" indent="0" algn="ctr">
                        <a:buFont typeface="+mj-lt"/>
                        <a:buNone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IN" dirty="0" smtClean="0">
                          <a:solidFill>
                            <a:schemeClr val="bg1"/>
                          </a:solidFill>
                        </a:rPr>
                        <a:t>Structuring Machine Learning</a:t>
                      </a:r>
                    </a:p>
                    <a:p>
                      <a:pPr marL="0" indent="0" algn="ctr">
                        <a:buFont typeface="+mj-lt"/>
                        <a:buNone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</a:tr>
              <a:tr h="4344641">
                <a:tc>
                  <a:txBody>
                    <a:bodyPr/>
                    <a:lstStyle/>
                    <a:p>
                      <a:pPr marL="457200" lvl="1" indent="0">
                        <a:buFont typeface="+mj-lt"/>
                        <a:buNone/>
                      </a:pPr>
                      <a:endParaRPr lang="en-IN" sz="200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457200" lvl="1" indent="0">
                        <a:buFont typeface="+mj-lt"/>
                        <a:buNone/>
                      </a:pPr>
                      <a:r>
                        <a:rPr lang="en-IN" sz="2000" dirty="0" smtClean="0">
                          <a:solidFill>
                            <a:schemeClr val="tx1"/>
                          </a:solidFill>
                        </a:rPr>
                        <a:t>NN Basics</a:t>
                      </a:r>
                    </a:p>
                    <a:p>
                      <a:pPr marL="457200" lvl="1" indent="0">
                        <a:buFont typeface="+mj-lt"/>
                        <a:buNone/>
                      </a:pPr>
                      <a:r>
                        <a:rPr lang="en-IN" sz="2000" dirty="0" smtClean="0">
                          <a:solidFill>
                            <a:schemeClr val="tx1"/>
                          </a:solidFill>
                        </a:rPr>
                        <a:t>Numpy Vectorization</a:t>
                      </a:r>
                    </a:p>
                    <a:p>
                      <a:pPr marL="457200" lvl="1" indent="0">
                        <a:buFont typeface="+mj-lt"/>
                        <a:buNone/>
                      </a:pPr>
                      <a:r>
                        <a:rPr lang="en-IN" sz="2000" dirty="0" smtClean="0">
                          <a:solidFill>
                            <a:schemeClr val="tx1"/>
                          </a:solidFill>
                        </a:rPr>
                        <a:t>Logistic</a:t>
                      </a:r>
                      <a:r>
                        <a:rPr lang="en-IN" sz="20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IN" sz="2000" dirty="0" smtClean="0">
                          <a:solidFill>
                            <a:schemeClr val="tx1"/>
                          </a:solidFill>
                        </a:rPr>
                        <a:t>Regression</a:t>
                      </a:r>
                    </a:p>
                    <a:p>
                      <a:pPr marL="457200" lvl="1" indent="0">
                        <a:buFont typeface="+mj-lt"/>
                        <a:buNone/>
                      </a:pPr>
                      <a:r>
                        <a:rPr lang="en-IN" sz="2000" dirty="0" smtClean="0">
                          <a:solidFill>
                            <a:schemeClr val="tx1"/>
                          </a:solidFill>
                        </a:rPr>
                        <a:t>Gradient Descent Activations</a:t>
                      </a:r>
                    </a:p>
                    <a:p>
                      <a:pPr marL="457200" lvl="1" indent="0">
                        <a:buFont typeface="+mj-lt"/>
                        <a:buNone/>
                      </a:pPr>
                      <a:r>
                        <a:rPr lang="en-IN" sz="2000" dirty="0" smtClean="0">
                          <a:solidFill>
                            <a:schemeClr val="tx1"/>
                          </a:solidFill>
                        </a:rPr>
                        <a:t>Forward Backward Propagation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endParaRPr lang="en-IN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Input Normalization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Bias / Variance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Data augmentation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Regularization – L2, Dropout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Gradient Descent Types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Momentum, RMS Prop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Adam Optimization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Hyper Parameter Tuning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Softmax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Tensor Flow Basics</a:t>
                      </a:r>
                    </a:p>
                    <a:p>
                      <a:pPr marL="914400" lvl="1" indent="-457200" algn="l" defTabSz="914400" rtl="0" eaLnBrk="1" latinLnBrk="0" hangingPunct="1">
                        <a:buFont typeface="+mj-lt"/>
                        <a:buAutoNum type="arabicPeriod"/>
                      </a:pPr>
                      <a:endParaRPr 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1"/>
                      <a:endParaRPr lang="en-IN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Approaching ML problem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Evaluation Metric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Setting Benchmarks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Error Analysis,</a:t>
                      </a:r>
                    </a:p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Train/Dev/Test Distributions Transfer Learning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280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653428"/>
              </p:ext>
            </p:extLst>
          </p:nvPr>
        </p:nvGraphicFramePr>
        <p:xfrm>
          <a:off x="197642" y="843280"/>
          <a:ext cx="11558928" cy="49847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79464"/>
                <a:gridCol w="5779464"/>
              </a:tblGrid>
              <a:tr h="521063"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/>
                        <a:t>Convolutional Neural Networks (CNN)</a:t>
                      </a:r>
                      <a:endParaRPr lang="en-US" dirty="0" smtClean="0"/>
                    </a:p>
                    <a:p>
                      <a:pPr marL="0" indent="0" algn="ctr">
                        <a:buFont typeface="+mj-lt"/>
                        <a:buNone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 smtClean="0"/>
                        <a:t>Sequence Models</a:t>
                      </a:r>
                      <a:endParaRPr lang="en-US" dirty="0" smtClean="0"/>
                    </a:p>
                    <a:p>
                      <a:pPr marL="0" indent="0" algn="ctr">
                        <a:buFont typeface="+mj-lt"/>
                        <a:buNone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</a:tr>
              <a:tr h="4344641">
                <a:tc>
                  <a:txBody>
                    <a:bodyPr/>
                    <a:lstStyle/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endParaRPr lang="en-IN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CNN – Convolutions, Pooling</a:t>
                      </a:r>
                      <a:endParaRPr lang="en-US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Standard Architectures - AlexNet, VGG, ResNet, Inception</a:t>
                      </a:r>
                      <a:endParaRPr lang="en-US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Object Localization</a:t>
                      </a: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Landmark Detection</a:t>
                      </a: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YOLO algorithm</a:t>
                      </a:r>
                      <a:endParaRPr lang="en-US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Siamese Network</a:t>
                      </a: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Face Recognition and Verification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457200" lvl="1" indent="0" algn="l" defTabSz="914400" rtl="0" eaLnBrk="1" latinLnBrk="0" hangingPunct="1">
                        <a:buFont typeface="+mj-lt"/>
                        <a:buNone/>
                      </a:pPr>
                      <a:endParaRPr lang="en-IN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RNN</a:t>
                      </a:r>
                      <a:endParaRPr lang="en-US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Language Model</a:t>
                      </a: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IN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Word Embeddings</a:t>
                      </a:r>
                      <a:endParaRPr lang="en-US" sz="20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Attention Algorithm</a:t>
                      </a: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Trigger Word Detection</a:t>
                      </a: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Music Generation</a:t>
                      </a: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Neural Style Transfer</a:t>
                      </a:r>
                    </a:p>
                    <a:p>
                      <a:pPr marL="457200" lvl="1" indent="0" algn="l" defTabSz="914400" rtl="0" eaLnBrk="1" fontAlgn="t" latinLnBrk="0" hangingPunct="1">
                        <a:buFont typeface="+mj-lt"/>
                        <a:buNone/>
                      </a:pPr>
                      <a:r>
                        <a:rPr lang="en-US" sz="20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Natural Language Translation</a:t>
                      </a:r>
                      <a:endParaRPr lang="en-US" sz="20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Specialization – </a:t>
            </a:r>
            <a:r>
              <a:rPr lang="en-US" dirty="0" smtClean="0"/>
              <a:t>Advanced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81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Course Completion Status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39099"/>
              </p:ext>
            </p:extLst>
          </p:nvPr>
        </p:nvGraphicFramePr>
        <p:xfrm>
          <a:off x="1088570" y="638628"/>
          <a:ext cx="9985829" cy="5268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650"/>
                <a:gridCol w="2419226"/>
                <a:gridCol w="1718310"/>
                <a:gridCol w="1467096"/>
                <a:gridCol w="1394270"/>
                <a:gridCol w="1288708"/>
                <a:gridCol w="1042569"/>
              </a:tblGrid>
              <a:tr h="85390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S.No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IN" sz="14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endParaRPr lang="en-US" sz="14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IN" sz="14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Neural Network and Deep Learning</a:t>
                      </a:r>
                      <a:endParaRPr lang="en-US" sz="14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IN" sz="14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Improving Deep Neural Network</a:t>
                      </a:r>
                      <a:endParaRPr lang="en-US" sz="14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IN" sz="14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Structuring Machine Learning</a:t>
                      </a:r>
                      <a:endParaRPr lang="en-US" sz="14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IN" sz="14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Convolutional Neural Network</a:t>
                      </a:r>
                      <a:endParaRPr lang="en-US" sz="14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rtl="0" eaLnBrk="1" latinLnBrk="0" hangingPunct="1">
                        <a:buFont typeface="+mj-lt"/>
                        <a:buNone/>
                      </a:pPr>
                      <a:r>
                        <a:rPr lang="en-IN" sz="1400" b="1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Sequence Models</a:t>
                      </a:r>
                      <a:endParaRPr lang="en-US" sz="1400" b="1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4E95"/>
                    </a:solidFill>
                  </a:tcPr>
                </a:tc>
              </a:tr>
              <a:tr h="589101">
                <a:tc>
                  <a:txBody>
                    <a:bodyPr/>
                    <a:lstStyle/>
                    <a:p>
                      <a:pPr algn="l"/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Dinesh </a:t>
                      </a:r>
                      <a:r>
                        <a:rPr lang="en-US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Babu</a:t>
                      </a: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Rengasamy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Wingdings" panose="05000000000000000000" pitchFamily="2" charset="2"/>
                        <a:buNone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1562">
                <a:tc>
                  <a:txBody>
                    <a:bodyPr/>
                    <a:lstStyle/>
                    <a:p>
                      <a:pPr algn="l"/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Dakshin</a:t>
                      </a: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Jawahar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1562">
                <a:tc>
                  <a:txBody>
                    <a:bodyPr/>
                    <a:lstStyle/>
                    <a:p>
                      <a:pPr algn="l"/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Raju E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04088">
                <a:tc>
                  <a:txBody>
                    <a:bodyPr/>
                    <a:lstStyle/>
                    <a:p>
                      <a:pPr algn="l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Guruprasad</a:t>
                      </a: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Rajendran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1562">
                <a:tc>
                  <a:txBody>
                    <a:bodyPr/>
                    <a:lstStyle/>
                    <a:p>
                      <a:pPr algn="l"/>
                      <a:r>
                        <a:rPr lang="en-US" sz="1400" dirty="0" smtClean="0"/>
                        <a:t>5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Prabhu</a:t>
                      </a: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Srinivasan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1562">
                <a:tc>
                  <a:txBody>
                    <a:bodyPr/>
                    <a:lstStyle/>
                    <a:p>
                      <a:pPr algn="l"/>
                      <a:r>
                        <a:rPr lang="en-US" sz="1400" dirty="0" smtClean="0"/>
                        <a:t>6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Sai Saran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15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Pooja </a:t>
                      </a:r>
                      <a:r>
                        <a:rPr lang="en-US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Dawada</a:t>
                      </a:r>
                      <a:endParaRPr lang="en-US" sz="14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15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Nisha Singh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8910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Aravind</a:t>
                      </a:r>
                      <a:r>
                        <a:rPr lang="en-I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Raj </a:t>
                      </a:r>
                      <a:r>
                        <a:rPr lang="en-I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Palaniswamy</a:t>
                      </a:r>
                      <a:endParaRPr lang="en-US" sz="14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15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Manas</a:t>
                      </a:r>
                      <a:r>
                        <a:rPr lang="en-IN" sz="14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Rai</a:t>
                      </a:r>
                      <a:endParaRPr lang="en-US" sz="14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415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Hemanth</a:t>
                      </a:r>
                      <a:r>
                        <a:rPr lang="en-I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K</a:t>
                      </a:r>
                      <a:endParaRPr lang="en-US" sz="14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ym typeface="Webdings" panose="05030102010509060703" pitchFamily="18" charset="2"/>
                        </a:rPr>
                        <a:t></a:t>
                      </a:r>
                      <a:endParaRPr lang="en-US" sz="14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228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and </a:t>
            </a:r>
            <a:r>
              <a:rPr lang="en-US" dirty="0"/>
              <a:t>D</a:t>
            </a:r>
            <a:r>
              <a:rPr lang="en-US" dirty="0" smtClean="0"/>
              <a:t>ataset</a:t>
            </a:r>
            <a:endParaRPr lang="en-US" dirty="0"/>
          </a:p>
        </p:txBody>
      </p:sp>
      <p:graphicFrame>
        <p:nvGraphicFramePr>
          <p:cNvPr id="9" name="Object 8">
            <a:hlinkClick r:id="" action="ppaction://ole?verb=1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344479"/>
              </p:ext>
            </p:extLst>
          </p:nvPr>
        </p:nvGraphicFramePr>
        <p:xfrm>
          <a:off x="10799925" y="3728530"/>
          <a:ext cx="1392075" cy="1255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9" name="Worksheet" showAsIcon="1" r:id="rId4" imgW="914400" imgH="771480" progId="Excel.Sheet.12">
                  <p:embed/>
                </p:oleObj>
              </mc:Choice>
              <mc:Fallback>
                <p:oleObj name="Worksheet" showAsIcon="1" r:id="rId4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99925" y="3728530"/>
                        <a:ext cx="1392075" cy="1255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95823" y="1621217"/>
            <a:ext cx="10112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latin typeface="+mj-lt"/>
              </a:rPr>
              <a:t>UCI Credit Card Dataset</a:t>
            </a:r>
          </a:p>
          <a:p>
            <a:r>
              <a:rPr lang="en-US" dirty="0" smtClean="0"/>
              <a:t>This </a:t>
            </a:r>
            <a:r>
              <a:rPr lang="en-US" dirty="0"/>
              <a:t>dataset contains information on default payments, demographic factors, credit data, history of payment, and bill statements of credit card clients in Taiwan from April 2005 to September 2005</a:t>
            </a:r>
            <a:r>
              <a:rPr lang="en-US" dirty="0" smtClean="0"/>
              <a:t>.</a:t>
            </a:r>
          </a:p>
          <a:p>
            <a:endParaRPr lang="en-US" dirty="0" smtClean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618482"/>
              </p:ext>
            </p:extLst>
          </p:nvPr>
        </p:nvGraphicFramePr>
        <p:xfrm>
          <a:off x="656077" y="2606102"/>
          <a:ext cx="9992482" cy="4101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3599"/>
                <a:gridCol w="6728883"/>
              </a:tblGrid>
              <a:tr h="269823">
                <a:tc>
                  <a:txBody>
                    <a:bodyPr/>
                    <a:lstStyle/>
                    <a:p>
                      <a:r>
                        <a:rPr lang="en-US" sz="1200" baseline="0" dirty="0" smtClean="0"/>
                        <a:t>Variable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Description</a:t>
                      </a:r>
                      <a:endParaRPr lang="en-US" sz="1200" dirty="0"/>
                    </a:p>
                  </a:txBody>
                  <a:tcPr/>
                </a:tc>
              </a:tr>
              <a:tr h="26982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ID of each client</a:t>
                      </a:r>
                      <a:endParaRPr lang="en-US" sz="1200" dirty="0"/>
                    </a:p>
                  </a:txBody>
                  <a:tcPr/>
                </a:tc>
              </a:tr>
              <a:tr h="273636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LIMIT_BAL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Amount of given credit in NT dollars (includes individual and family/supplementary credit</a:t>
                      </a:r>
                      <a:endParaRPr lang="en-US" sz="1200" dirty="0"/>
                    </a:p>
                  </a:txBody>
                  <a:tcPr/>
                </a:tc>
              </a:tr>
              <a:tr h="26982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SEX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Gender (1=male, 2=female)</a:t>
                      </a:r>
                      <a:endParaRPr lang="en-US" sz="1200" dirty="0"/>
                    </a:p>
                  </a:txBody>
                  <a:tcPr/>
                </a:tc>
              </a:tr>
              <a:tr h="26982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EDUCATION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(1=graduate school, 2=university, 3=high school, 4=others, 5=unknown, 6=unknown)</a:t>
                      </a:r>
                      <a:endParaRPr lang="en-US" sz="1200" dirty="0"/>
                    </a:p>
                  </a:txBody>
                  <a:tcPr/>
                </a:tc>
              </a:tr>
              <a:tr h="26982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MARRIAGE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Marital status (1=married, 2=single, 3=others)</a:t>
                      </a:r>
                      <a:endParaRPr lang="en-US" sz="1200" dirty="0"/>
                    </a:p>
                  </a:txBody>
                  <a:tcPr/>
                </a:tc>
              </a:tr>
              <a:tr h="269823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Age in years</a:t>
                      </a:r>
                      <a:endParaRPr lang="en-US" sz="1200" dirty="0"/>
                    </a:p>
                  </a:txBody>
                  <a:tcPr/>
                </a:tc>
              </a:tr>
              <a:tr h="629587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PAY_0, PAY_2, PAY_3, PAY_4, PAY_5, PAY_6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Repayment status</a:t>
                      </a:r>
                      <a:r>
                        <a:rPr lang="en-US" sz="1200" baseline="0" dirty="0" smtClean="0"/>
                        <a:t>(Apr - Sep)</a:t>
                      </a:r>
                      <a:r>
                        <a:rPr lang="en-US" sz="1200" dirty="0" smtClean="0"/>
                        <a:t>, 2005 (-1=pay duly, 1=payment delay for one month, 2=payment delay for two months, ... 8=payment delay for eight months, 9=payment delay for nine months and above)  and so on for respectively for</a:t>
                      </a:r>
                      <a:r>
                        <a:rPr lang="en-US" sz="1200" baseline="0" dirty="0" smtClean="0"/>
                        <a:t> months backwards</a:t>
                      </a:r>
                      <a:endParaRPr lang="en-US" sz="1200" dirty="0"/>
                    </a:p>
                  </a:txBody>
                  <a:tcPr/>
                </a:tc>
              </a:tr>
              <a:tr h="44970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BILL_AMT1, BILL_AMT2, BILL_AMT3, BILL_AMT4, BILL_AMT5, BILL_AMT6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Amount of bill statement(Apr - Sep), 2005 (NT dollar) and so on</a:t>
                      </a:r>
                      <a:r>
                        <a:rPr lang="en-US" sz="1200" baseline="0" dirty="0" smtClean="0"/>
                        <a:t> respectively for  months backwards</a:t>
                      </a:r>
                      <a:endParaRPr lang="en-US" sz="1200" dirty="0"/>
                    </a:p>
                  </a:txBody>
                  <a:tcPr/>
                </a:tc>
              </a:tr>
              <a:tr h="54204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PAY_AMT1, PAY_AMT2, PAY_AMT3, PAY_AMT4, PAY_AMT5, PAY_AMT6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Amount of previous payment (Apr - Sep), 2005 (NT dollar) and</a:t>
                      </a:r>
                      <a:r>
                        <a:rPr lang="en-US" sz="1200" baseline="0" dirty="0" smtClean="0"/>
                        <a:t> so on respectively for months backwards</a:t>
                      </a:r>
                      <a:endParaRPr lang="en-US" sz="1200" dirty="0" smtClean="0"/>
                    </a:p>
                  </a:txBody>
                  <a:tcPr/>
                </a:tc>
              </a:tr>
              <a:tr h="5420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default.payment.next.month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Default payment (1=yes, 0=no)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01173" y="748667"/>
            <a:ext cx="1011299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smtClean="0">
                <a:latin typeface="+mj-lt"/>
              </a:rPr>
              <a:t>Objective</a:t>
            </a:r>
          </a:p>
          <a:p>
            <a:r>
              <a:rPr lang="en-US" dirty="0" smtClean="0"/>
              <a:t>To create a ML model to predict Demographics based on history of transactions.</a:t>
            </a:r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049222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Matrix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999" y="467278"/>
            <a:ext cx="7211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71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 Plot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0853" y="581932"/>
            <a:ext cx="6477907" cy="609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08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Architectures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62" y="908087"/>
            <a:ext cx="12142538" cy="50857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latin typeface="+mj-lt"/>
              </a:rPr>
              <a:t>Neural </a:t>
            </a:r>
            <a:r>
              <a:rPr lang="en-US" b="1" dirty="0">
                <a:latin typeface="+mj-lt"/>
              </a:rPr>
              <a:t>Network – Single Layer ~ Logistic </a:t>
            </a:r>
            <a:r>
              <a:rPr lang="en-US" b="1" dirty="0" smtClean="0">
                <a:latin typeface="+mj-lt"/>
              </a:rPr>
              <a:t>Regression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110000"/>
              </a:lnSpc>
              <a:buNone/>
            </a:pPr>
            <a:r>
              <a:rPr lang="en-US" b="1" dirty="0">
                <a:latin typeface="+mj-lt"/>
              </a:rPr>
              <a:t>Neural Network – Multi </a:t>
            </a:r>
            <a:r>
              <a:rPr lang="en-US" b="1" dirty="0" smtClean="0">
                <a:latin typeface="+mj-lt"/>
              </a:rPr>
              <a:t>Layer</a:t>
            </a:r>
            <a:endParaRPr lang="en-US" b="1" dirty="0">
              <a:latin typeface="+mj-lt"/>
            </a:endParaRPr>
          </a:p>
          <a:p>
            <a:pPr marL="0" indent="0">
              <a:buNone/>
            </a:pPr>
            <a:endParaRPr lang="en-US" b="1" dirty="0" smtClean="0">
              <a:latin typeface="+mj-lt"/>
            </a:endParaRPr>
          </a:p>
          <a:p>
            <a:pPr marL="0" indent="0">
              <a:buNone/>
            </a:pPr>
            <a:endParaRPr lang="en-US" b="1" dirty="0">
              <a:latin typeface="+mj-lt"/>
            </a:endParaRPr>
          </a:p>
          <a:p>
            <a:endParaRPr lang="en-US" dirty="0"/>
          </a:p>
          <a:p>
            <a:pPr marL="0" indent="0">
              <a:lnSpc>
                <a:spcPct val="110000"/>
              </a:lnSpc>
              <a:buNone/>
            </a:pPr>
            <a:r>
              <a:rPr lang="en-US" b="1" dirty="0" smtClean="0">
                <a:latin typeface="+mj-lt"/>
              </a:rPr>
              <a:t>Convolution </a:t>
            </a:r>
            <a:r>
              <a:rPr lang="en-US" b="1" dirty="0">
                <a:latin typeface="+mj-lt"/>
              </a:rPr>
              <a:t>and </a:t>
            </a:r>
            <a:r>
              <a:rPr lang="en-US" b="1" dirty="0" smtClean="0">
                <a:latin typeface="+mj-lt"/>
              </a:rPr>
              <a:t>RNN </a:t>
            </a:r>
            <a:r>
              <a:rPr lang="en-US" sz="1800" dirty="0" smtClean="0">
                <a:latin typeface="+mj-lt"/>
              </a:rPr>
              <a:t>(Considering </a:t>
            </a:r>
            <a:r>
              <a:rPr lang="en-US" sz="1800" dirty="0">
                <a:latin typeface="+mj-lt"/>
              </a:rPr>
              <a:t>Payments as </a:t>
            </a:r>
            <a:r>
              <a:rPr lang="en-US" sz="1800" dirty="0" smtClean="0">
                <a:latin typeface="+mj-lt"/>
              </a:rPr>
              <a:t>Sequence)</a:t>
            </a:r>
            <a:endParaRPr lang="en-US" dirty="0">
              <a:latin typeface="+mj-lt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00386" y="3015965"/>
            <a:ext cx="12040689" cy="1037060"/>
            <a:chOff x="290489" y="3389732"/>
            <a:chExt cx="12040689" cy="1037060"/>
          </a:xfrm>
        </p:grpSpPr>
        <p:cxnSp>
          <p:nvCxnSpPr>
            <p:cNvPr id="13" name="Straight Arrow Connector 12"/>
            <p:cNvCxnSpPr/>
            <p:nvPr/>
          </p:nvCxnSpPr>
          <p:spPr>
            <a:xfrm>
              <a:off x="1401859" y="3921582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/>
            <p:cNvSpPr/>
            <p:nvPr/>
          </p:nvSpPr>
          <p:spPr>
            <a:xfrm>
              <a:off x="290489" y="3450977"/>
              <a:ext cx="1111370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lnput Layer</a:t>
              </a:r>
              <a:endParaRPr lang="en-US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n_X - features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m</a:t>
              </a:r>
              <a:r>
                <a:rPr lang="en-US" sz="1100" dirty="0" smtClean="0">
                  <a:solidFill>
                    <a:schemeClr val="tx1"/>
                  </a:solidFill>
                </a:rPr>
                <a:t> -  samples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633956" y="3441684"/>
              <a:ext cx="1343467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Hidden Layer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8 Activation Units</a:t>
              </a: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2972934" y="3932521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3225769" y="3438855"/>
              <a:ext cx="1343467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Hidden Layer</a:t>
              </a: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12 </a:t>
              </a:r>
              <a:r>
                <a:rPr lang="en-US" sz="1100" dirty="0">
                  <a:solidFill>
                    <a:schemeClr val="tx1"/>
                  </a:solidFill>
                </a:rPr>
                <a:t>Activation Units</a:t>
              </a:r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>
              <a:off x="4589476" y="3919909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/>
            <p:cNvSpPr/>
            <p:nvPr/>
          </p:nvSpPr>
          <p:spPr>
            <a:xfrm>
              <a:off x="4850601" y="3440011"/>
              <a:ext cx="1343467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Hidden Layer</a:t>
              </a: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16 </a:t>
              </a:r>
              <a:r>
                <a:rPr lang="en-US" sz="1100" dirty="0">
                  <a:solidFill>
                    <a:schemeClr val="tx1"/>
                  </a:solidFill>
                </a:rPr>
                <a:t>Activation Units</a:t>
              </a: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6194068" y="3911503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/>
            <p:cNvSpPr/>
            <p:nvPr/>
          </p:nvSpPr>
          <p:spPr>
            <a:xfrm>
              <a:off x="6426165" y="3431605"/>
              <a:ext cx="1343467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Hidden Layer</a:t>
              </a: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16 </a:t>
              </a:r>
              <a:r>
                <a:rPr lang="en-US" sz="1100" dirty="0">
                  <a:solidFill>
                    <a:schemeClr val="tx1"/>
                  </a:solidFill>
                </a:rPr>
                <a:t>Activation Units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7790370" y="3859958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/>
            <p:cNvSpPr/>
            <p:nvPr/>
          </p:nvSpPr>
          <p:spPr>
            <a:xfrm>
              <a:off x="8022467" y="3409088"/>
              <a:ext cx="1343467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Hidden Layer</a:t>
              </a: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12 </a:t>
              </a:r>
              <a:r>
                <a:rPr lang="en-US" sz="1100" dirty="0">
                  <a:solidFill>
                    <a:schemeClr val="tx1"/>
                  </a:solidFill>
                </a:rPr>
                <a:t>Activation Units</a:t>
              </a:r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9365934" y="3874472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ectangle 38"/>
            <p:cNvSpPr/>
            <p:nvPr/>
          </p:nvSpPr>
          <p:spPr>
            <a:xfrm>
              <a:off x="9598031" y="3394574"/>
              <a:ext cx="1343467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Hidden Layer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8 Activation Units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1219808" y="3389732"/>
              <a:ext cx="1111370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Output Layer</a:t>
              </a:r>
              <a:endParaRPr lang="en-US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n_Y - Classes</a:t>
              </a: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>
              <a:off x="10963537" y="3853621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3580359" y="1338895"/>
            <a:ext cx="3503744" cy="975816"/>
            <a:chOff x="3478106" y="1595331"/>
            <a:chExt cx="3503744" cy="975816"/>
          </a:xfrm>
        </p:grpSpPr>
        <p:cxnSp>
          <p:nvCxnSpPr>
            <p:cNvPr id="42" name="Straight Arrow Connector 41"/>
            <p:cNvCxnSpPr/>
            <p:nvPr/>
          </p:nvCxnSpPr>
          <p:spPr>
            <a:xfrm>
              <a:off x="4551983" y="2016031"/>
              <a:ext cx="1274832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3478106" y="1595332"/>
              <a:ext cx="1111370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lnput Layer</a:t>
              </a:r>
              <a:endParaRPr lang="en-US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n_X - features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m</a:t>
              </a:r>
              <a:r>
                <a:rPr lang="en-US" sz="1100" dirty="0" smtClean="0">
                  <a:solidFill>
                    <a:schemeClr val="tx1"/>
                  </a:solidFill>
                </a:rPr>
                <a:t> -  samples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870480" y="1595331"/>
              <a:ext cx="1111370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Output Layer</a:t>
              </a:r>
              <a:endParaRPr lang="en-US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n_Y - Classes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2027429" y="4845716"/>
            <a:ext cx="7296314" cy="993118"/>
            <a:chOff x="290489" y="3433674"/>
            <a:chExt cx="7296314" cy="993118"/>
          </a:xfrm>
        </p:grpSpPr>
        <p:cxnSp>
          <p:nvCxnSpPr>
            <p:cNvPr id="49" name="Straight Arrow Connector 48"/>
            <p:cNvCxnSpPr/>
            <p:nvPr/>
          </p:nvCxnSpPr>
          <p:spPr>
            <a:xfrm>
              <a:off x="1401859" y="3921582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/>
            <p:cNvSpPr/>
            <p:nvPr/>
          </p:nvSpPr>
          <p:spPr>
            <a:xfrm>
              <a:off x="290489" y="3450977"/>
              <a:ext cx="1111370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lnput Layer</a:t>
              </a:r>
              <a:endParaRPr lang="en-US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n_X - features</a:t>
              </a: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m</a:t>
              </a:r>
              <a:r>
                <a:rPr lang="en-US" sz="1100" dirty="0" smtClean="0">
                  <a:solidFill>
                    <a:schemeClr val="tx1"/>
                  </a:solidFill>
                </a:rPr>
                <a:t> -  samples</a:t>
              </a: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633956" y="3441684"/>
              <a:ext cx="1343467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Convolution</a:t>
              </a:r>
              <a:endParaRPr lang="en-US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Kernel – 13</a:t>
              </a: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Stride – 13</a:t>
              </a: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Filters – 1</a:t>
              </a: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Output features - 6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2972934" y="3932521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/>
            <p:cNvSpPr/>
            <p:nvPr/>
          </p:nvSpPr>
          <p:spPr>
            <a:xfrm>
              <a:off x="3225769" y="3438855"/>
              <a:ext cx="1343467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LSTM</a:t>
              </a:r>
              <a:endParaRPr lang="en-US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8 Activation Units</a:t>
              </a:r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4589476" y="3919909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54"/>
            <p:cNvSpPr/>
            <p:nvPr/>
          </p:nvSpPr>
          <p:spPr>
            <a:xfrm>
              <a:off x="4850601" y="3440011"/>
              <a:ext cx="1343467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Hidden Layer</a:t>
              </a:r>
              <a:endParaRPr lang="en-US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8 Activation Units</a:t>
              </a: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6475433" y="3433674"/>
              <a:ext cx="1111370" cy="975815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Output Layer</a:t>
              </a:r>
              <a:endParaRPr lang="en-US" sz="1400" dirty="0">
                <a:solidFill>
                  <a:schemeClr val="tx1"/>
                </a:solidFill>
              </a:endParaRPr>
            </a:p>
            <a:p>
              <a:pPr algn="ctr"/>
              <a:r>
                <a:rPr lang="en-US" sz="1100" dirty="0" smtClean="0">
                  <a:solidFill>
                    <a:schemeClr val="tx1"/>
                  </a:solidFill>
                </a:rPr>
                <a:t>n_Y - Classes</a:t>
              </a: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233987" y="3937596"/>
              <a:ext cx="232097" cy="633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154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Accuracy of Architectures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3814034"/>
              </p:ext>
            </p:extLst>
          </p:nvPr>
        </p:nvGraphicFramePr>
        <p:xfrm>
          <a:off x="152457" y="1113609"/>
          <a:ext cx="10660686" cy="5445900"/>
        </p:xfrm>
        <a:graphic>
          <a:graphicData uri="http://schemas.openxmlformats.org/drawingml/2006/table">
            <a:tbl>
              <a:tblPr/>
              <a:tblGrid>
                <a:gridCol w="1704176"/>
                <a:gridCol w="713069"/>
                <a:gridCol w="703499"/>
                <a:gridCol w="1064909"/>
                <a:gridCol w="1074295"/>
                <a:gridCol w="968640"/>
                <a:gridCol w="897036"/>
                <a:gridCol w="782244"/>
                <a:gridCol w="837976"/>
                <a:gridCol w="896452"/>
                <a:gridCol w="1018390"/>
              </a:tblGrid>
              <a:tr h="492754">
                <a:tc>
                  <a:txBody>
                    <a:bodyPr/>
                    <a:lstStyle/>
                    <a:p>
                      <a:pPr algn="ctr" rtl="0" fontAlgn="b"/>
                      <a:endParaRPr lang="en-US" sz="1600" dirty="0">
                        <a:effectLst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NN - Multi Layer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FC5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NN - Single Layer(~ LR)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FC5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NN - Sequence </a:t>
                      </a:r>
                      <a:r>
                        <a:rPr lang="en-US" sz="1600" dirty="0" smtClean="0">
                          <a:effectLst/>
                        </a:rPr>
                        <a:t>Model</a:t>
                      </a:r>
                      <a:endParaRPr lang="en-US" sz="1600" dirty="0">
                        <a:effectLst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FC5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Logistic Regression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FC5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Polynomial Regression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FC5E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06984">
                <a:tc>
                  <a:txBody>
                    <a:bodyPr/>
                    <a:lstStyle/>
                    <a:p>
                      <a:pPr algn="ctr" rtl="0" fontAlgn="b"/>
                      <a:endParaRPr lang="en-US" sz="1600">
                        <a:effectLst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Train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Test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Train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Test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Train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Test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Train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Test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Train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Test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D7A8"/>
                    </a:solidFill>
                  </a:tcPr>
                </a:tc>
              </a:tr>
              <a:tr h="6819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 smtClean="0">
                          <a:effectLst/>
                        </a:rPr>
                        <a:t>Education</a:t>
                      </a:r>
                    </a:p>
                    <a:p>
                      <a:pPr algn="ctr" rtl="0" fontAlgn="b"/>
                      <a:r>
                        <a:rPr lang="en-US" sz="1600" dirty="0" smtClean="0">
                          <a:effectLst/>
                        </a:rPr>
                        <a:t>(</a:t>
                      </a:r>
                      <a:r>
                        <a:rPr lang="en-US" sz="1600" dirty="0">
                          <a:effectLst/>
                        </a:rPr>
                        <a:t>6 Classes)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51%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53%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51%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52%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47%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47%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51%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52%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51%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53%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802332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Age </a:t>
                      </a:r>
                      <a:r>
                        <a:rPr lang="en-US" sz="1600" dirty="0" smtClean="0">
                          <a:effectLst/>
                        </a:rPr>
                        <a:t>Category</a:t>
                      </a:r>
                    </a:p>
                    <a:p>
                      <a:pPr algn="ctr" rtl="0" fontAlgn="b"/>
                      <a:r>
                        <a:rPr lang="en-US" sz="1600" dirty="0" smtClean="0">
                          <a:effectLst/>
                        </a:rPr>
                        <a:t>(</a:t>
                      </a:r>
                      <a:r>
                        <a:rPr lang="en-US" sz="1600" dirty="0">
                          <a:effectLst/>
                        </a:rPr>
                        <a:t>6 Classes)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43%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42%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43%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42%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43%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42%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39%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39%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40%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39%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76965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 smtClean="0">
                          <a:effectLst/>
                        </a:rPr>
                        <a:t>Sex</a:t>
                      </a:r>
                    </a:p>
                    <a:p>
                      <a:pPr algn="ctr" rtl="0" fontAlgn="b"/>
                      <a:r>
                        <a:rPr lang="en-US" sz="1600" dirty="0" smtClean="0">
                          <a:effectLst/>
                        </a:rPr>
                        <a:t>(</a:t>
                      </a:r>
                      <a:r>
                        <a:rPr lang="en-US" sz="1600" dirty="0">
                          <a:effectLst/>
                        </a:rPr>
                        <a:t>2 Classes)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60%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60%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60%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60%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60%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60%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61%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60%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61%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60%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757439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Marital </a:t>
                      </a:r>
                      <a:r>
                        <a:rPr lang="en-US" sz="1600" dirty="0" smtClean="0">
                          <a:effectLst/>
                        </a:rPr>
                        <a:t>status</a:t>
                      </a:r>
                    </a:p>
                    <a:p>
                      <a:pPr algn="ctr" rtl="0" fontAlgn="b"/>
                      <a:r>
                        <a:rPr lang="en-US" sz="1600" dirty="0" smtClean="0">
                          <a:effectLst/>
                        </a:rPr>
                        <a:t>(</a:t>
                      </a:r>
                      <a:r>
                        <a:rPr lang="en-US" sz="1600" dirty="0">
                          <a:effectLst/>
                        </a:rPr>
                        <a:t>4</a:t>
                      </a:r>
                      <a:r>
                        <a:rPr lang="en-US" sz="1600" dirty="0" smtClean="0">
                          <a:effectLst/>
                        </a:rPr>
                        <a:t> </a:t>
                      </a:r>
                      <a:r>
                        <a:rPr lang="en-US" sz="1600" dirty="0">
                          <a:effectLst/>
                        </a:rPr>
                        <a:t>Classes)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53%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54%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>
                          <a:effectLst/>
                        </a:rPr>
                        <a:t>53%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56%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52%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>
                          <a:effectLst/>
                        </a:rPr>
                        <a:t>54%</a:t>
                      </a: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>
                        <a:effectLst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dirty="0">
                        <a:effectLst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dirty="0">
                        <a:effectLst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600" dirty="0">
                        <a:effectLst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70902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Default </a:t>
                      </a:r>
                      <a:r>
                        <a:rPr lang="en-US" dirty="0" smtClean="0">
                          <a:effectLst/>
                        </a:rPr>
                        <a:t>Payment</a:t>
                      </a:r>
                    </a:p>
                    <a:p>
                      <a:pPr algn="ctr" rtl="0" fontAlgn="b"/>
                      <a:r>
                        <a:rPr lang="en-US" dirty="0" smtClean="0">
                          <a:effectLst/>
                        </a:rPr>
                        <a:t>(2 Classes)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9D7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78%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78%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72571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effectLst/>
                        </a:rPr>
                        <a:t>Pay Amt</a:t>
                      </a:r>
                      <a:r>
                        <a:rPr lang="en-US" baseline="0" dirty="0" smtClean="0">
                          <a:effectLst/>
                        </a:rPr>
                        <a:t> 6</a:t>
                      </a:r>
                      <a:endParaRPr lang="en-US" dirty="0" smtClean="0">
                        <a:effectLst/>
                      </a:endParaRPr>
                    </a:p>
                    <a:p>
                      <a:pPr algn="ctr" rtl="0" fontAlgn="b"/>
                      <a:r>
                        <a:rPr lang="en-US" dirty="0" smtClean="0">
                          <a:effectLst/>
                        </a:rPr>
                        <a:t>(Linear)</a:t>
                      </a:r>
                      <a:endParaRPr lang="en-US" dirty="0">
                        <a:effectLst/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9D7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84%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74%</a:t>
                      </a: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US" sz="16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5457" marR="25457" marT="16972" marB="1697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52457" y="641449"/>
            <a:ext cx="80598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Codes </a:t>
            </a:r>
            <a:r>
              <a:rPr lang="en-US" dirty="0" smtClean="0"/>
              <a:t>available @ </a:t>
            </a:r>
            <a:r>
              <a:rPr lang="en-US" dirty="0"/>
              <a:t>https://</a:t>
            </a:r>
            <a:r>
              <a:rPr lang="en-US" dirty="0" smtClean="0"/>
              <a:t>gitlab.com/dineshbabur92/UCI-demographics-DL-model</a:t>
            </a:r>
            <a:r>
              <a:rPr lang="en-US" dirty="0"/>
              <a:t>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283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6748873|-8341960|-3468525|-2064878|-9539986|Markido&quot;,&quot;Id&quot;:&quot;5a4e29da37334137f4e5128b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heme/theme1.xml><?xml version="1.0" encoding="utf-8"?>
<a:theme xmlns:a="http://schemas.openxmlformats.org/drawingml/2006/main" name="1_Office Theme">
  <a:themeElements>
    <a:clrScheme name="Custom 2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957A3"/>
      </a:accent1>
      <a:accent2>
        <a:srgbClr val="7F7F7F"/>
      </a:accent2>
      <a:accent3>
        <a:srgbClr val="4D84BC"/>
      </a:accent3>
      <a:accent4>
        <a:srgbClr val="1AA4AD"/>
      </a:accent4>
      <a:accent5>
        <a:srgbClr val="4D84BC"/>
      </a:accent5>
      <a:accent6>
        <a:srgbClr val="112248"/>
      </a:accent6>
      <a:hlink>
        <a:srgbClr val="1957A3"/>
      </a:hlink>
      <a:folHlink>
        <a:srgbClr val="7F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3453</TotalTime>
  <Words>737</Words>
  <Application>Microsoft Office PowerPoint</Application>
  <PresentationFormat>Widescreen</PresentationFormat>
  <Paragraphs>252</Paragraphs>
  <Slides>10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Avenir Book</vt:lpstr>
      <vt:lpstr>Calibri</vt:lpstr>
      <vt:lpstr>Calibri Light</vt:lpstr>
      <vt:lpstr>Gill Sans MT</vt:lpstr>
      <vt:lpstr>Open Sans</vt:lpstr>
      <vt:lpstr>Webdings</vt:lpstr>
      <vt:lpstr>Wingdings</vt:lpstr>
      <vt:lpstr>1_Office Theme</vt:lpstr>
      <vt:lpstr>Worksheet</vt:lpstr>
      <vt:lpstr>Deep Learning –Training Program Update</vt:lpstr>
      <vt:lpstr>Deep Learning Specialization – Intermediate</vt:lpstr>
      <vt:lpstr>Deep Learning Specialization – Advanced</vt:lpstr>
      <vt:lpstr>Course Completion Status</vt:lpstr>
      <vt:lpstr>Objective and Dataset</vt:lpstr>
      <vt:lpstr>Correlation Matrix</vt:lpstr>
      <vt:lpstr>Pair Plot</vt:lpstr>
      <vt:lpstr>Network Architectures Used</vt:lpstr>
      <vt:lpstr>Accuracy of Architectures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LatentView Analytics Corporation</dc:creator>
  <cp:lastModifiedBy>Dineshbabu Rengasamy</cp:lastModifiedBy>
  <cp:revision>1070</cp:revision>
  <dcterms:created xsi:type="dcterms:W3CDTF">2017-09-27T09:03:29Z</dcterms:created>
  <dcterms:modified xsi:type="dcterms:W3CDTF">2018-08-06T08:10:47Z</dcterms:modified>
</cp:coreProperties>
</file>

<file path=docProps/thumbnail.jpeg>
</file>